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79" r:id="rId3"/>
    <p:sldId id="280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6" r:id="rId14"/>
    <p:sldId id="274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7" r:id="rId23"/>
    <p:sldId id="278" r:id="rId24"/>
    <p:sldId id="2680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5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3884"/>
    <a:srgbClr val="D1297C"/>
    <a:srgbClr val="191F32"/>
    <a:srgbClr val="131827"/>
    <a:srgbClr val="412D28"/>
    <a:srgbClr val="E1D9D2"/>
    <a:srgbClr val="E1DCD2"/>
    <a:srgbClr val="E1D7D2"/>
    <a:srgbClr val="E2D9D1"/>
    <a:srgbClr val="283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62" autoAdjust="0"/>
    <p:restoredTop sz="96281" autoAdjust="0"/>
  </p:normalViewPr>
  <p:slideViewPr>
    <p:cSldViewPr snapToObjects="1">
      <p:cViewPr varScale="1">
        <p:scale>
          <a:sx n="162" d="100"/>
          <a:sy n="162" d="100"/>
        </p:scale>
        <p:origin x="340" y="88"/>
      </p:cViewPr>
      <p:guideLst>
        <p:guide orient="horz" pos="2160"/>
        <p:guide pos="39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95" d="100"/>
          <a:sy n="95" d="100"/>
        </p:scale>
        <p:origin x="3720" y="20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9392FA-2368-4F42-BA57-BC411EC0502E}" type="doc">
      <dgm:prSet loTypeId="urn:microsoft.com/office/officeart/2005/8/layout/cycle2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8339CEB-0CA5-EF46-8920-0B4DCD3F62C8}">
      <dgm:prSet phldrT="[Текст]"/>
      <dgm:spPr>
        <a:noFill/>
        <a:ln>
          <a:noFill/>
        </a:ln>
      </dgm:spPr>
      <dgm:t>
        <a:bodyPr/>
        <a:lstStyle/>
        <a:p>
          <a:r>
            <a:rPr lang="en-US" dirty="0"/>
            <a:t> </a:t>
          </a:r>
          <a:endParaRPr lang="ru-RU" dirty="0"/>
        </a:p>
      </dgm:t>
    </dgm:pt>
    <dgm:pt modelId="{96BC793A-9D3B-294E-90B4-35A2982FDC09}" type="parTrans" cxnId="{EF7AD253-D3B6-C542-8441-C6ACC31BCA47}">
      <dgm:prSet/>
      <dgm:spPr/>
      <dgm:t>
        <a:bodyPr/>
        <a:lstStyle/>
        <a:p>
          <a:endParaRPr lang="ru-RU"/>
        </a:p>
      </dgm:t>
    </dgm:pt>
    <dgm:pt modelId="{C39454EA-3BAD-0445-A637-C951D7E948F4}" type="sibTrans" cxnId="{EF7AD253-D3B6-C542-8441-C6ACC31BCA47}">
      <dgm:prSet/>
      <dgm:spPr>
        <a:noFill/>
      </dgm:spPr>
      <dgm:t>
        <a:bodyPr/>
        <a:lstStyle/>
        <a:p>
          <a:endParaRPr lang="ru-RU"/>
        </a:p>
      </dgm:t>
    </dgm:pt>
    <dgm:pt modelId="{A54DE268-243F-5E4E-9DE5-62095CF8EFE9}">
      <dgm:prSet phldrT="[Текст]"/>
      <dgm:spPr>
        <a:noFill/>
        <a:ln>
          <a:noFill/>
        </a:ln>
      </dgm:spPr>
      <dgm:t>
        <a:bodyPr/>
        <a:lstStyle/>
        <a:p>
          <a:r>
            <a:rPr lang="en-US" dirty="0"/>
            <a:t> </a:t>
          </a:r>
          <a:endParaRPr lang="ru-RU" dirty="0"/>
        </a:p>
      </dgm:t>
    </dgm:pt>
    <dgm:pt modelId="{72DA3380-3EB8-E746-A29E-B61BDF81FD62}" type="parTrans" cxnId="{AA262559-5110-9B4D-8A60-9776A5380BBD}">
      <dgm:prSet/>
      <dgm:spPr/>
      <dgm:t>
        <a:bodyPr/>
        <a:lstStyle/>
        <a:p>
          <a:endParaRPr lang="ru-RU"/>
        </a:p>
      </dgm:t>
    </dgm:pt>
    <dgm:pt modelId="{30DE90A1-42E2-8F4F-B306-03ED42325DA0}" type="sibTrans" cxnId="{AA262559-5110-9B4D-8A60-9776A5380BBD}">
      <dgm:prSet/>
      <dgm:spPr>
        <a:noFill/>
      </dgm:spPr>
      <dgm:t>
        <a:bodyPr/>
        <a:lstStyle/>
        <a:p>
          <a:endParaRPr lang="ru-RU"/>
        </a:p>
      </dgm:t>
    </dgm:pt>
    <dgm:pt modelId="{6CFFA057-2A5E-1349-8D07-B8BA9F41A703}">
      <dgm:prSet phldrT="[Текст]"/>
      <dgm:spPr>
        <a:noFill/>
        <a:ln>
          <a:noFill/>
        </a:ln>
      </dgm:spPr>
      <dgm:t>
        <a:bodyPr/>
        <a:lstStyle/>
        <a:p>
          <a:r>
            <a:rPr lang="en-US" dirty="0"/>
            <a:t> </a:t>
          </a:r>
          <a:endParaRPr lang="ru-RU" dirty="0"/>
        </a:p>
      </dgm:t>
    </dgm:pt>
    <dgm:pt modelId="{5270697F-A4D6-E243-8B8B-2A68AEF60FAA}" type="parTrans" cxnId="{C0CBA481-9B11-E44B-8D9D-2E3C1D4CE83A}">
      <dgm:prSet/>
      <dgm:spPr/>
      <dgm:t>
        <a:bodyPr/>
        <a:lstStyle/>
        <a:p>
          <a:endParaRPr lang="ru-RU"/>
        </a:p>
      </dgm:t>
    </dgm:pt>
    <dgm:pt modelId="{BF74EE86-D806-DB46-9ED5-E87EBB5660DB}" type="sibTrans" cxnId="{C0CBA481-9B11-E44B-8D9D-2E3C1D4CE83A}">
      <dgm:prSet/>
      <dgm:spPr>
        <a:noFill/>
      </dgm:spPr>
      <dgm:t>
        <a:bodyPr/>
        <a:lstStyle/>
        <a:p>
          <a:endParaRPr lang="ru-RU"/>
        </a:p>
      </dgm:t>
    </dgm:pt>
    <dgm:pt modelId="{EF78E871-CA36-8B4C-BF7C-0F0333A2C81E}">
      <dgm:prSet phldrT="[Текст]"/>
      <dgm:spPr>
        <a:noFill/>
        <a:ln>
          <a:noFill/>
        </a:ln>
      </dgm:spPr>
      <dgm:t>
        <a:bodyPr/>
        <a:lstStyle/>
        <a:p>
          <a:r>
            <a:rPr lang="en-US" dirty="0"/>
            <a:t> </a:t>
          </a:r>
          <a:endParaRPr lang="ru-RU" dirty="0"/>
        </a:p>
      </dgm:t>
    </dgm:pt>
    <dgm:pt modelId="{0981C7D0-422D-4040-B513-6FA160D7F560}" type="parTrans" cxnId="{A49B6430-53DA-4B4B-8C22-C368ADBDFE77}">
      <dgm:prSet/>
      <dgm:spPr/>
      <dgm:t>
        <a:bodyPr/>
        <a:lstStyle/>
        <a:p>
          <a:endParaRPr lang="ru-RU"/>
        </a:p>
      </dgm:t>
    </dgm:pt>
    <dgm:pt modelId="{03593F46-49B4-8C46-AC36-B29B41319DA7}" type="sibTrans" cxnId="{A49B6430-53DA-4B4B-8C22-C368ADBDFE77}">
      <dgm:prSet/>
      <dgm:spPr>
        <a:noFill/>
      </dgm:spPr>
      <dgm:t>
        <a:bodyPr/>
        <a:lstStyle/>
        <a:p>
          <a:endParaRPr lang="ru-RU"/>
        </a:p>
      </dgm:t>
    </dgm:pt>
    <dgm:pt modelId="{7D3F8823-6FF5-784A-B626-11E2EE4C4B54}">
      <dgm:prSet phldrT="[Текст]"/>
      <dgm:spPr>
        <a:noFill/>
        <a:ln>
          <a:noFill/>
        </a:ln>
      </dgm:spPr>
      <dgm:t>
        <a:bodyPr/>
        <a:lstStyle/>
        <a:p>
          <a:r>
            <a:rPr lang="en-US" dirty="0"/>
            <a:t> </a:t>
          </a:r>
          <a:endParaRPr lang="ru-RU" dirty="0"/>
        </a:p>
      </dgm:t>
    </dgm:pt>
    <dgm:pt modelId="{96A3B58A-474D-D042-AA49-29F1A7C6C94A}" type="parTrans" cxnId="{F1E0DC01-3D3F-FE44-BA69-2DF729631A0A}">
      <dgm:prSet/>
      <dgm:spPr/>
      <dgm:t>
        <a:bodyPr/>
        <a:lstStyle/>
        <a:p>
          <a:endParaRPr lang="ru-RU"/>
        </a:p>
      </dgm:t>
    </dgm:pt>
    <dgm:pt modelId="{80B3E446-AE6A-BA46-90C4-DE0247BD7E73}" type="sibTrans" cxnId="{F1E0DC01-3D3F-FE44-BA69-2DF729631A0A}">
      <dgm:prSet/>
      <dgm:spPr>
        <a:noFill/>
      </dgm:spPr>
      <dgm:t>
        <a:bodyPr/>
        <a:lstStyle/>
        <a:p>
          <a:endParaRPr lang="ru-RU"/>
        </a:p>
      </dgm:t>
    </dgm:pt>
    <dgm:pt modelId="{48F01F3E-4BB0-534C-8BCF-AEB67D2AC0D8}">
      <dgm:prSet phldrT="[Текст]"/>
      <dgm:spPr>
        <a:noFill/>
        <a:ln>
          <a:noFill/>
        </a:ln>
      </dgm:spPr>
      <dgm:t>
        <a:bodyPr/>
        <a:lstStyle/>
        <a:p>
          <a:endParaRPr lang="ru-RU" dirty="0"/>
        </a:p>
      </dgm:t>
    </dgm:pt>
    <dgm:pt modelId="{54C4BEB5-4984-0F4F-B290-B0CD7E7D7D87}" type="parTrans" cxnId="{0E81E545-C2AD-004C-9101-E8546B21CC7F}">
      <dgm:prSet/>
      <dgm:spPr/>
      <dgm:t>
        <a:bodyPr/>
        <a:lstStyle/>
        <a:p>
          <a:endParaRPr lang="ru-RU"/>
        </a:p>
      </dgm:t>
    </dgm:pt>
    <dgm:pt modelId="{32D650F8-2786-C447-9615-1653E821E35D}" type="sibTrans" cxnId="{0E81E545-C2AD-004C-9101-E8546B21CC7F}">
      <dgm:prSet/>
      <dgm:spPr>
        <a:noFill/>
      </dgm:spPr>
      <dgm:t>
        <a:bodyPr/>
        <a:lstStyle/>
        <a:p>
          <a:endParaRPr lang="ru-RU"/>
        </a:p>
      </dgm:t>
    </dgm:pt>
    <dgm:pt modelId="{3C2292BA-3F08-F840-8588-E0A2441B3C37}">
      <dgm:prSet phldrT="[Текст]"/>
      <dgm:spPr>
        <a:noFill/>
        <a:ln>
          <a:noFill/>
        </a:ln>
      </dgm:spPr>
      <dgm:t>
        <a:bodyPr/>
        <a:lstStyle/>
        <a:p>
          <a:endParaRPr lang="ru-RU" dirty="0"/>
        </a:p>
      </dgm:t>
    </dgm:pt>
    <dgm:pt modelId="{0299E03A-BA00-E54D-BBFA-D2C2A2B51B36}" type="parTrans" cxnId="{7553FAD1-E236-C240-8F1F-857A8A711001}">
      <dgm:prSet/>
      <dgm:spPr/>
      <dgm:t>
        <a:bodyPr/>
        <a:lstStyle/>
        <a:p>
          <a:endParaRPr lang="ru-RU"/>
        </a:p>
      </dgm:t>
    </dgm:pt>
    <dgm:pt modelId="{28167F68-207B-7846-9652-B452173FD570}" type="sibTrans" cxnId="{7553FAD1-E236-C240-8F1F-857A8A711001}">
      <dgm:prSet/>
      <dgm:spPr>
        <a:noFill/>
      </dgm:spPr>
      <dgm:t>
        <a:bodyPr/>
        <a:lstStyle/>
        <a:p>
          <a:endParaRPr lang="ru-RU"/>
        </a:p>
      </dgm:t>
    </dgm:pt>
    <dgm:pt modelId="{AA6F38FC-660C-8946-8142-7EADE47AEA7E}" type="pres">
      <dgm:prSet presAssocID="{D39392FA-2368-4F42-BA57-BC411EC0502E}" presName="cycle" presStyleCnt="0">
        <dgm:presLayoutVars>
          <dgm:dir/>
          <dgm:resizeHandles val="exact"/>
        </dgm:presLayoutVars>
      </dgm:prSet>
      <dgm:spPr/>
    </dgm:pt>
    <dgm:pt modelId="{60C0656D-1C96-E34E-BC54-C979828AE0AE}" type="pres">
      <dgm:prSet presAssocID="{38339CEB-0CA5-EF46-8920-0B4DCD3F62C8}" presName="node" presStyleLbl="node1" presStyleIdx="0" presStyleCnt="7">
        <dgm:presLayoutVars>
          <dgm:bulletEnabled val="1"/>
        </dgm:presLayoutVars>
      </dgm:prSet>
      <dgm:spPr/>
    </dgm:pt>
    <dgm:pt modelId="{BC21338B-32C0-A94C-B8E6-723BF0B1A8E2}" type="pres">
      <dgm:prSet presAssocID="{C39454EA-3BAD-0445-A637-C951D7E948F4}" presName="sibTrans" presStyleLbl="sibTrans2D1" presStyleIdx="0" presStyleCnt="7"/>
      <dgm:spPr/>
    </dgm:pt>
    <dgm:pt modelId="{15949C82-158E-6943-9CEA-4DBBD2ABC309}" type="pres">
      <dgm:prSet presAssocID="{C39454EA-3BAD-0445-A637-C951D7E948F4}" presName="connectorText" presStyleLbl="sibTrans2D1" presStyleIdx="0" presStyleCnt="7"/>
      <dgm:spPr/>
    </dgm:pt>
    <dgm:pt modelId="{DE24F04C-8528-F14C-AD13-5FA3234F8AB0}" type="pres">
      <dgm:prSet presAssocID="{A54DE268-243F-5E4E-9DE5-62095CF8EFE9}" presName="node" presStyleLbl="node1" presStyleIdx="1" presStyleCnt="7">
        <dgm:presLayoutVars>
          <dgm:bulletEnabled val="1"/>
        </dgm:presLayoutVars>
      </dgm:prSet>
      <dgm:spPr/>
    </dgm:pt>
    <dgm:pt modelId="{A4E5200F-A5F1-5B48-8E50-175A6B3261F1}" type="pres">
      <dgm:prSet presAssocID="{30DE90A1-42E2-8F4F-B306-03ED42325DA0}" presName="sibTrans" presStyleLbl="sibTrans2D1" presStyleIdx="1" presStyleCnt="7"/>
      <dgm:spPr/>
    </dgm:pt>
    <dgm:pt modelId="{7BBCF41F-C4AE-1A45-95C6-DC2D34D7979D}" type="pres">
      <dgm:prSet presAssocID="{30DE90A1-42E2-8F4F-B306-03ED42325DA0}" presName="connectorText" presStyleLbl="sibTrans2D1" presStyleIdx="1" presStyleCnt="7"/>
      <dgm:spPr/>
    </dgm:pt>
    <dgm:pt modelId="{524BAEB2-357B-B746-8E27-62051311F1AC}" type="pres">
      <dgm:prSet presAssocID="{6CFFA057-2A5E-1349-8D07-B8BA9F41A703}" presName="node" presStyleLbl="node1" presStyleIdx="2" presStyleCnt="7">
        <dgm:presLayoutVars>
          <dgm:bulletEnabled val="1"/>
        </dgm:presLayoutVars>
      </dgm:prSet>
      <dgm:spPr/>
    </dgm:pt>
    <dgm:pt modelId="{FA93B3E4-23C4-ED44-BBEE-65D8A95B8D60}" type="pres">
      <dgm:prSet presAssocID="{BF74EE86-D806-DB46-9ED5-E87EBB5660DB}" presName="sibTrans" presStyleLbl="sibTrans2D1" presStyleIdx="2" presStyleCnt="7"/>
      <dgm:spPr/>
    </dgm:pt>
    <dgm:pt modelId="{B638D242-495E-A248-B8CC-917927B43E74}" type="pres">
      <dgm:prSet presAssocID="{BF74EE86-D806-DB46-9ED5-E87EBB5660DB}" presName="connectorText" presStyleLbl="sibTrans2D1" presStyleIdx="2" presStyleCnt="7"/>
      <dgm:spPr/>
    </dgm:pt>
    <dgm:pt modelId="{CF27A046-64AA-4E4F-8DB6-6EAC9016DED1}" type="pres">
      <dgm:prSet presAssocID="{EF78E871-CA36-8B4C-BF7C-0F0333A2C81E}" presName="node" presStyleLbl="node1" presStyleIdx="3" presStyleCnt="7">
        <dgm:presLayoutVars>
          <dgm:bulletEnabled val="1"/>
        </dgm:presLayoutVars>
      </dgm:prSet>
      <dgm:spPr/>
    </dgm:pt>
    <dgm:pt modelId="{097E7726-9DDE-1F4F-9F2F-09008D6D6D24}" type="pres">
      <dgm:prSet presAssocID="{03593F46-49B4-8C46-AC36-B29B41319DA7}" presName="sibTrans" presStyleLbl="sibTrans2D1" presStyleIdx="3" presStyleCnt="7"/>
      <dgm:spPr/>
    </dgm:pt>
    <dgm:pt modelId="{1BF92F4E-9B40-D047-AAFF-AF445D0E535B}" type="pres">
      <dgm:prSet presAssocID="{03593F46-49B4-8C46-AC36-B29B41319DA7}" presName="connectorText" presStyleLbl="sibTrans2D1" presStyleIdx="3" presStyleCnt="7"/>
      <dgm:spPr/>
    </dgm:pt>
    <dgm:pt modelId="{30B91EB1-DB39-C446-9E04-477CF005D2B1}" type="pres">
      <dgm:prSet presAssocID="{7D3F8823-6FF5-784A-B626-11E2EE4C4B54}" presName="node" presStyleLbl="node1" presStyleIdx="4" presStyleCnt="7">
        <dgm:presLayoutVars>
          <dgm:bulletEnabled val="1"/>
        </dgm:presLayoutVars>
      </dgm:prSet>
      <dgm:spPr/>
    </dgm:pt>
    <dgm:pt modelId="{A79F5765-9488-1847-9730-9A38F803C944}" type="pres">
      <dgm:prSet presAssocID="{80B3E446-AE6A-BA46-90C4-DE0247BD7E73}" presName="sibTrans" presStyleLbl="sibTrans2D1" presStyleIdx="4" presStyleCnt="7"/>
      <dgm:spPr/>
    </dgm:pt>
    <dgm:pt modelId="{0D03C1D3-FB2E-F046-8211-F7421E5B4584}" type="pres">
      <dgm:prSet presAssocID="{80B3E446-AE6A-BA46-90C4-DE0247BD7E73}" presName="connectorText" presStyleLbl="sibTrans2D1" presStyleIdx="4" presStyleCnt="7"/>
      <dgm:spPr/>
    </dgm:pt>
    <dgm:pt modelId="{F6379032-DAEC-6D48-8997-B0D60F93D95D}" type="pres">
      <dgm:prSet presAssocID="{3C2292BA-3F08-F840-8588-E0A2441B3C37}" presName="node" presStyleLbl="node1" presStyleIdx="5" presStyleCnt="7">
        <dgm:presLayoutVars>
          <dgm:bulletEnabled val="1"/>
        </dgm:presLayoutVars>
      </dgm:prSet>
      <dgm:spPr/>
    </dgm:pt>
    <dgm:pt modelId="{8CBBD84E-5C36-E74D-AC6B-7E9028660555}" type="pres">
      <dgm:prSet presAssocID="{28167F68-207B-7846-9652-B452173FD570}" presName="sibTrans" presStyleLbl="sibTrans2D1" presStyleIdx="5" presStyleCnt="7"/>
      <dgm:spPr/>
    </dgm:pt>
    <dgm:pt modelId="{2E4FE1BE-DEB1-AD41-A483-D065C71CB4EC}" type="pres">
      <dgm:prSet presAssocID="{28167F68-207B-7846-9652-B452173FD570}" presName="connectorText" presStyleLbl="sibTrans2D1" presStyleIdx="5" presStyleCnt="7"/>
      <dgm:spPr/>
    </dgm:pt>
    <dgm:pt modelId="{F75D227D-BC41-0747-8BCB-8129218A040B}" type="pres">
      <dgm:prSet presAssocID="{48F01F3E-4BB0-534C-8BCF-AEB67D2AC0D8}" presName="node" presStyleLbl="node1" presStyleIdx="6" presStyleCnt="7">
        <dgm:presLayoutVars>
          <dgm:bulletEnabled val="1"/>
        </dgm:presLayoutVars>
      </dgm:prSet>
      <dgm:spPr/>
    </dgm:pt>
    <dgm:pt modelId="{6924ACE9-9ED3-D943-99C0-37773035CCD6}" type="pres">
      <dgm:prSet presAssocID="{32D650F8-2786-C447-9615-1653E821E35D}" presName="sibTrans" presStyleLbl="sibTrans2D1" presStyleIdx="6" presStyleCnt="7"/>
      <dgm:spPr/>
    </dgm:pt>
    <dgm:pt modelId="{1A39D990-71DB-344E-A058-78F3AFBBD226}" type="pres">
      <dgm:prSet presAssocID="{32D650F8-2786-C447-9615-1653E821E35D}" presName="connectorText" presStyleLbl="sibTrans2D1" presStyleIdx="6" presStyleCnt="7"/>
      <dgm:spPr/>
    </dgm:pt>
  </dgm:ptLst>
  <dgm:cxnLst>
    <dgm:cxn modelId="{F1E0DC01-3D3F-FE44-BA69-2DF729631A0A}" srcId="{D39392FA-2368-4F42-BA57-BC411EC0502E}" destId="{7D3F8823-6FF5-784A-B626-11E2EE4C4B54}" srcOrd="4" destOrd="0" parTransId="{96A3B58A-474D-D042-AA49-29F1A7C6C94A}" sibTransId="{80B3E446-AE6A-BA46-90C4-DE0247BD7E73}"/>
    <dgm:cxn modelId="{AF439002-9F9F-2543-92D2-D3AAA5DA5384}" type="presOf" srcId="{BF74EE86-D806-DB46-9ED5-E87EBB5660DB}" destId="{B638D242-495E-A248-B8CC-917927B43E74}" srcOrd="1" destOrd="0" presId="urn:microsoft.com/office/officeart/2005/8/layout/cycle2"/>
    <dgm:cxn modelId="{8289BC12-F8D8-F64E-B28F-B54DC8DB6533}" type="presOf" srcId="{30DE90A1-42E2-8F4F-B306-03ED42325DA0}" destId="{A4E5200F-A5F1-5B48-8E50-175A6B3261F1}" srcOrd="0" destOrd="0" presId="urn:microsoft.com/office/officeart/2005/8/layout/cycle2"/>
    <dgm:cxn modelId="{72FD951F-CE6F-F647-881F-5CDB2D5D31DD}" type="presOf" srcId="{03593F46-49B4-8C46-AC36-B29B41319DA7}" destId="{1BF92F4E-9B40-D047-AAFF-AF445D0E535B}" srcOrd="1" destOrd="0" presId="urn:microsoft.com/office/officeart/2005/8/layout/cycle2"/>
    <dgm:cxn modelId="{6FA0C723-1FDC-1A4A-A8C8-DD7D6595A6B4}" type="presOf" srcId="{48F01F3E-4BB0-534C-8BCF-AEB67D2AC0D8}" destId="{F75D227D-BC41-0747-8BCB-8129218A040B}" srcOrd="0" destOrd="0" presId="urn:microsoft.com/office/officeart/2005/8/layout/cycle2"/>
    <dgm:cxn modelId="{A49B6430-53DA-4B4B-8C22-C368ADBDFE77}" srcId="{D39392FA-2368-4F42-BA57-BC411EC0502E}" destId="{EF78E871-CA36-8B4C-BF7C-0F0333A2C81E}" srcOrd="3" destOrd="0" parTransId="{0981C7D0-422D-4040-B513-6FA160D7F560}" sibTransId="{03593F46-49B4-8C46-AC36-B29B41319DA7}"/>
    <dgm:cxn modelId="{BDA11935-7282-4E43-AE72-2D0CF48ED202}" type="presOf" srcId="{28167F68-207B-7846-9652-B452173FD570}" destId="{8CBBD84E-5C36-E74D-AC6B-7E9028660555}" srcOrd="0" destOrd="0" presId="urn:microsoft.com/office/officeart/2005/8/layout/cycle2"/>
    <dgm:cxn modelId="{19B17D38-F974-554F-ABC7-666C94751E7E}" type="presOf" srcId="{A54DE268-243F-5E4E-9DE5-62095CF8EFE9}" destId="{DE24F04C-8528-F14C-AD13-5FA3234F8AB0}" srcOrd="0" destOrd="0" presId="urn:microsoft.com/office/officeart/2005/8/layout/cycle2"/>
    <dgm:cxn modelId="{66A66739-7D6B-AE4A-B576-02E9C173C447}" type="presOf" srcId="{6CFFA057-2A5E-1349-8D07-B8BA9F41A703}" destId="{524BAEB2-357B-B746-8E27-62051311F1AC}" srcOrd="0" destOrd="0" presId="urn:microsoft.com/office/officeart/2005/8/layout/cycle2"/>
    <dgm:cxn modelId="{40EE475C-DAF5-0846-82BE-6B5FF8BDD9E6}" type="presOf" srcId="{30DE90A1-42E2-8F4F-B306-03ED42325DA0}" destId="{7BBCF41F-C4AE-1A45-95C6-DC2D34D7979D}" srcOrd="1" destOrd="0" presId="urn:microsoft.com/office/officeart/2005/8/layout/cycle2"/>
    <dgm:cxn modelId="{0E81E545-C2AD-004C-9101-E8546B21CC7F}" srcId="{D39392FA-2368-4F42-BA57-BC411EC0502E}" destId="{48F01F3E-4BB0-534C-8BCF-AEB67D2AC0D8}" srcOrd="6" destOrd="0" parTransId="{54C4BEB5-4984-0F4F-B290-B0CD7E7D7D87}" sibTransId="{32D650F8-2786-C447-9615-1653E821E35D}"/>
    <dgm:cxn modelId="{12ADA14C-628C-EB4C-81CF-35172B965CF0}" type="presOf" srcId="{3C2292BA-3F08-F840-8588-E0A2441B3C37}" destId="{F6379032-DAEC-6D48-8997-B0D60F93D95D}" srcOrd="0" destOrd="0" presId="urn:microsoft.com/office/officeart/2005/8/layout/cycle2"/>
    <dgm:cxn modelId="{502BBE6D-7D02-1940-B8F4-0B3EFDD6AAB7}" type="presOf" srcId="{32D650F8-2786-C447-9615-1653E821E35D}" destId="{6924ACE9-9ED3-D943-99C0-37773035CCD6}" srcOrd="0" destOrd="0" presId="urn:microsoft.com/office/officeart/2005/8/layout/cycle2"/>
    <dgm:cxn modelId="{CEE1F54E-8A85-A342-B5EC-768B54E4AB2E}" type="presOf" srcId="{28167F68-207B-7846-9652-B452173FD570}" destId="{2E4FE1BE-DEB1-AD41-A483-D065C71CB4EC}" srcOrd="1" destOrd="0" presId="urn:microsoft.com/office/officeart/2005/8/layout/cycle2"/>
    <dgm:cxn modelId="{ECC0AA51-4333-6648-BEE5-9BFA4352B909}" type="presOf" srcId="{D39392FA-2368-4F42-BA57-BC411EC0502E}" destId="{AA6F38FC-660C-8946-8142-7EADE47AEA7E}" srcOrd="0" destOrd="0" presId="urn:microsoft.com/office/officeart/2005/8/layout/cycle2"/>
    <dgm:cxn modelId="{EF7AD253-D3B6-C542-8441-C6ACC31BCA47}" srcId="{D39392FA-2368-4F42-BA57-BC411EC0502E}" destId="{38339CEB-0CA5-EF46-8920-0B4DCD3F62C8}" srcOrd="0" destOrd="0" parTransId="{96BC793A-9D3B-294E-90B4-35A2982FDC09}" sibTransId="{C39454EA-3BAD-0445-A637-C951D7E948F4}"/>
    <dgm:cxn modelId="{AA262559-5110-9B4D-8A60-9776A5380BBD}" srcId="{D39392FA-2368-4F42-BA57-BC411EC0502E}" destId="{A54DE268-243F-5E4E-9DE5-62095CF8EFE9}" srcOrd="1" destOrd="0" parTransId="{72DA3380-3EB8-E746-A29E-B61BDF81FD62}" sibTransId="{30DE90A1-42E2-8F4F-B306-03ED42325DA0}"/>
    <dgm:cxn modelId="{E1ED3D7C-7D41-3647-AE20-A5D054C3827A}" type="presOf" srcId="{BF74EE86-D806-DB46-9ED5-E87EBB5660DB}" destId="{FA93B3E4-23C4-ED44-BBEE-65D8A95B8D60}" srcOrd="0" destOrd="0" presId="urn:microsoft.com/office/officeart/2005/8/layout/cycle2"/>
    <dgm:cxn modelId="{C0CBA481-9B11-E44B-8D9D-2E3C1D4CE83A}" srcId="{D39392FA-2368-4F42-BA57-BC411EC0502E}" destId="{6CFFA057-2A5E-1349-8D07-B8BA9F41A703}" srcOrd="2" destOrd="0" parTransId="{5270697F-A4D6-E243-8B8B-2A68AEF60FAA}" sibTransId="{BF74EE86-D806-DB46-9ED5-E87EBB5660DB}"/>
    <dgm:cxn modelId="{7B692A87-4610-F041-B8FD-9DB741A3CA01}" type="presOf" srcId="{EF78E871-CA36-8B4C-BF7C-0F0333A2C81E}" destId="{CF27A046-64AA-4E4F-8DB6-6EAC9016DED1}" srcOrd="0" destOrd="0" presId="urn:microsoft.com/office/officeart/2005/8/layout/cycle2"/>
    <dgm:cxn modelId="{EC473287-2AE6-8E4E-B2F4-3FB1048B420C}" type="presOf" srcId="{C39454EA-3BAD-0445-A637-C951D7E948F4}" destId="{BC21338B-32C0-A94C-B8E6-723BF0B1A8E2}" srcOrd="0" destOrd="0" presId="urn:microsoft.com/office/officeart/2005/8/layout/cycle2"/>
    <dgm:cxn modelId="{E98201AA-D226-9C4D-816E-8CFB246CFBA9}" type="presOf" srcId="{32D650F8-2786-C447-9615-1653E821E35D}" destId="{1A39D990-71DB-344E-A058-78F3AFBBD226}" srcOrd="1" destOrd="0" presId="urn:microsoft.com/office/officeart/2005/8/layout/cycle2"/>
    <dgm:cxn modelId="{19FD77B1-969A-E145-A742-71F134354022}" type="presOf" srcId="{80B3E446-AE6A-BA46-90C4-DE0247BD7E73}" destId="{0D03C1D3-FB2E-F046-8211-F7421E5B4584}" srcOrd="1" destOrd="0" presId="urn:microsoft.com/office/officeart/2005/8/layout/cycle2"/>
    <dgm:cxn modelId="{0F2AF8B9-2B7F-404B-8F6D-1D47E8FB8255}" type="presOf" srcId="{38339CEB-0CA5-EF46-8920-0B4DCD3F62C8}" destId="{60C0656D-1C96-E34E-BC54-C979828AE0AE}" srcOrd="0" destOrd="0" presId="urn:microsoft.com/office/officeart/2005/8/layout/cycle2"/>
    <dgm:cxn modelId="{5B701BBF-2E68-CD4F-830F-DACD492FDA45}" type="presOf" srcId="{C39454EA-3BAD-0445-A637-C951D7E948F4}" destId="{15949C82-158E-6943-9CEA-4DBBD2ABC309}" srcOrd="1" destOrd="0" presId="urn:microsoft.com/office/officeart/2005/8/layout/cycle2"/>
    <dgm:cxn modelId="{71EA92C1-C6C9-C641-ACB2-17BE91D5F39C}" type="presOf" srcId="{03593F46-49B4-8C46-AC36-B29B41319DA7}" destId="{097E7726-9DDE-1F4F-9F2F-09008D6D6D24}" srcOrd="0" destOrd="0" presId="urn:microsoft.com/office/officeart/2005/8/layout/cycle2"/>
    <dgm:cxn modelId="{7553FAD1-E236-C240-8F1F-857A8A711001}" srcId="{D39392FA-2368-4F42-BA57-BC411EC0502E}" destId="{3C2292BA-3F08-F840-8588-E0A2441B3C37}" srcOrd="5" destOrd="0" parTransId="{0299E03A-BA00-E54D-BBFA-D2C2A2B51B36}" sibTransId="{28167F68-207B-7846-9652-B452173FD570}"/>
    <dgm:cxn modelId="{39B811E9-A29E-0E4B-895D-0E38816CF357}" type="presOf" srcId="{7D3F8823-6FF5-784A-B626-11E2EE4C4B54}" destId="{30B91EB1-DB39-C446-9E04-477CF005D2B1}" srcOrd="0" destOrd="0" presId="urn:microsoft.com/office/officeart/2005/8/layout/cycle2"/>
    <dgm:cxn modelId="{FB3BA9EA-085B-5443-9154-3674DE175EBB}" type="presOf" srcId="{80B3E446-AE6A-BA46-90C4-DE0247BD7E73}" destId="{A79F5765-9488-1847-9730-9A38F803C944}" srcOrd="0" destOrd="0" presId="urn:microsoft.com/office/officeart/2005/8/layout/cycle2"/>
    <dgm:cxn modelId="{CEB9C1EE-F58A-C847-8795-7BD0EC08B581}" type="presParOf" srcId="{AA6F38FC-660C-8946-8142-7EADE47AEA7E}" destId="{60C0656D-1C96-E34E-BC54-C979828AE0AE}" srcOrd="0" destOrd="0" presId="urn:microsoft.com/office/officeart/2005/8/layout/cycle2"/>
    <dgm:cxn modelId="{A8529CCC-E6C2-C84B-AD9E-013C3CFA5778}" type="presParOf" srcId="{AA6F38FC-660C-8946-8142-7EADE47AEA7E}" destId="{BC21338B-32C0-A94C-B8E6-723BF0B1A8E2}" srcOrd="1" destOrd="0" presId="urn:microsoft.com/office/officeart/2005/8/layout/cycle2"/>
    <dgm:cxn modelId="{74D835E5-E8ED-B846-9FCC-3AC8A11AE06F}" type="presParOf" srcId="{BC21338B-32C0-A94C-B8E6-723BF0B1A8E2}" destId="{15949C82-158E-6943-9CEA-4DBBD2ABC309}" srcOrd="0" destOrd="0" presId="urn:microsoft.com/office/officeart/2005/8/layout/cycle2"/>
    <dgm:cxn modelId="{6FBF8254-BB25-E448-AB24-825FE4750134}" type="presParOf" srcId="{AA6F38FC-660C-8946-8142-7EADE47AEA7E}" destId="{DE24F04C-8528-F14C-AD13-5FA3234F8AB0}" srcOrd="2" destOrd="0" presId="urn:microsoft.com/office/officeart/2005/8/layout/cycle2"/>
    <dgm:cxn modelId="{42BA4A50-36A4-0F47-9F5A-EB21E8714BEB}" type="presParOf" srcId="{AA6F38FC-660C-8946-8142-7EADE47AEA7E}" destId="{A4E5200F-A5F1-5B48-8E50-175A6B3261F1}" srcOrd="3" destOrd="0" presId="urn:microsoft.com/office/officeart/2005/8/layout/cycle2"/>
    <dgm:cxn modelId="{F7CE8E3D-C137-7148-BE77-66F173D124F8}" type="presParOf" srcId="{A4E5200F-A5F1-5B48-8E50-175A6B3261F1}" destId="{7BBCF41F-C4AE-1A45-95C6-DC2D34D7979D}" srcOrd="0" destOrd="0" presId="urn:microsoft.com/office/officeart/2005/8/layout/cycle2"/>
    <dgm:cxn modelId="{93D4D1E6-D108-1941-B087-44103E7AC728}" type="presParOf" srcId="{AA6F38FC-660C-8946-8142-7EADE47AEA7E}" destId="{524BAEB2-357B-B746-8E27-62051311F1AC}" srcOrd="4" destOrd="0" presId="urn:microsoft.com/office/officeart/2005/8/layout/cycle2"/>
    <dgm:cxn modelId="{D5DAC20A-1ADA-D24B-8E5B-1A12FB812FE3}" type="presParOf" srcId="{AA6F38FC-660C-8946-8142-7EADE47AEA7E}" destId="{FA93B3E4-23C4-ED44-BBEE-65D8A95B8D60}" srcOrd="5" destOrd="0" presId="urn:microsoft.com/office/officeart/2005/8/layout/cycle2"/>
    <dgm:cxn modelId="{99437071-768F-444C-916E-8FC3205DC354}" type="presParOf" srcId="{FA93B3E4-23C4-ED44-BBEE-65D8A95B8D60}" destId="{B638D242-495E-A248-B8CC-917927B43E74}" srcOrd="0" destOrd="0" presId="urn:microsoft.com/office/officeart/2005/8/layout/cycle2"/>
    <dgm:cxn modelId="{F9A0904B-8A67-E14F-97E6-8AB81DF4E3BB}" type="presParOf" srcId="{AA6F38FC-660C-8946-8142-7EADE47AEA7E}" destId="{CF27A046-64AA-4E4F-8DB6-6EAC9016DED1}" srcOrd="6" destOrd="0" presId="urn:microsoft.com/office/officeart/2005/8/layout/cycle2"/>
    <dgm:cxn modelId="{30833563-597D-6348-B379-2AA5D1475710}" type="presParOf" srcId="{AA6F38FC-660C-8946-8142-7EADE47AEA7E}" destId="{097E7726-9DDE-1F4F-9F2F-09008D6D6D24}" srcOrd="7" destOrd="0" presId="urn:microsoft.com/office/officeart/2005/8/layout/cycle2"/>
    <dgm:cxn modelId="{88788309-A366-D046-82BF-F86482F7841F}" type="presParOf" srcId="{097E7726-9DDE-1F4F-9F2F-09008D6D6D24}" destId="{1BF92F4E-9B40-D047-AAFF-AF445D0E535B}" srcOrd="0" destOrd="0" presId="urn:microsoft.com/office/officeart/2005/8/layout/cycle2"/>
    <dgm:cxn modelId="{5E2A5B87-8DAA-5141-A5F5-6C2D6EFCE1BF}" type="presParOf" srcId="{AA6F38FC-660C-8946-8142-7EADE47AEA7E}" destId="{30B91EB1-DB39-C446-9E04-477CF005D2B1}" srcOrd="8" destOrd="0" presId="urn:microsoft.com/office/officeart/2005/8/layout/cycle2"/>
    <dgm:cxn modelId="{3E99AAFD-0849-A044-A174-E4A9DF07B658}" type="presParOf" srcId="{AA6F38FC-660C-8946-8142-7EADE47AEA7E}" destId="{A79F5765-9488-1847-9730-9A38F803C944}" srcOrd="9" destOrd="0" presId="urn:microsoft.com/office/officeart/2005/8/layout/cycle2"/>
    <dgm:cxn modelId="{A17938D1-A4BD-704E-A43A-EAE687E5C98C}" type="presParOf" srcId="{A79F5765-9488-1847-9730-9A38F803C944}" destId="{0D03C1D3-FB2E-F046-8211-F7421E5B4584}" srcOrd="0" destOrd="0" presId="urn:microsoft.com/office/officeart/2005/8/layout/cycle2"/>
    <dgm:cxn modelId="{AE7A6C54-C9BE-8B48-8C89-F69415A3AE39}" type="presParOf" srcId="{AA6F38FC-660C-8946-8142-7EADE47AEA7E}" destId="{F6379032-DAEC-6D48-8997-B0D60F93D95D}" srcOrd="10" destOrd="0" presId="urn:microsoft.com/office/officeart/2005/8/layout/cycle2"/>
    <dgm:cxn modelId="{488CD3D2-CB7A-7A44-B479-CFF0C43AB1CD}" type="presParOf" srcId="{AA6F38FC-660C-8946-8142-7EADE47AEA7E}" destId="{8CBBD84E-5C36-E74D-AC6B-7E9028660555}" srcOrd="11" destOrd="0" presId="urn:microsoft.com/office/officeart/2005/8/layout/cycle2"/>
    <dgm:cxn modelId="{7082C8C5-B1D5-054A-9697-A80FD40E3151}" type="presParOf" srcId="{8CBBD84E-5C36-E74D-AC6B-7E9028660555}" destId="{2E4FE1BE-DEB1-AD41-A483-D065C71CB4EC}" srcOrd="0" destOrd="0" presId="urn:microsoft.com/office/officeart/2005/8/layout/cycle2"/>
    <dgm:cxn modelId="{766BB785-FEAB-3C40-845B-C78DF3C988E8}" type="presParOf" srcId="{AA6F38FC-660C-8946-8142-7EADE47AEA7E}" destId="{F75D227D-BC41-0747-8BCB-8129218A040B}" srcOrd="12" destOrd="0" presId="urn:microsoft.com/office/officeart/2005/8/layout/cycle2"/>
    <dgm:cxn modelId="{42A465E7-9888-314F-8DCA-C435B8AE108B}" type="presParOf" srcId="{AA6F38FC-660C-8946-8142-7EADE47AEA7E}" destId="{6924ACE9-9ED3-D943-99C0-37773035CCD6}" srcOrd="13" destOrd="0" presId="urn:microsoft.com/office/officeart/2005/8/layout/cycle2"/>
    <dgm:cxn modelId="{31F0B39B-AFA2-F04F-82F0-BFF8EC09A07B}" type="presParOf" srcId="{6924ACE9-9ED3-D943-99C0-37773035CCD6}" destId="{1A39D990-71DB-344E-A058-78F3AFBBD226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C0656D-1C96-E34E-BC54-C979828AE0AE}">
      <dsp:nvSpPr>
        <dsp:cNvPr id="0" name=""/>
        <dsp:cNvSpPr/>
      </dsp:nvSpPr>
      <dsp:spPr>
        <a:xfrm>
          <a:off x="3109190" y="2839"/>
          <a:ext cx="1170794" cy="1170794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 </a:t>
          </a:r>
          <a:endParaRPr lang="ru-RU" sz="4700" kern="1200" dirty="0"/>
        </a:p>
      </dsp:txBody>
      <dsp:txXfrm>
        <a:off x="3280649" y="174298"/>
        <a:ext cx="827876" cy="827876"/>
      </dsp:txXfrm>
    </dsp:sp>
    <dsp:sp modelId="{BC21338B-32C0-A94C-B8E6-723BF0B1A8E2}">
      <dsp:nvSpPr>
        <dsp:cNvPr id="0" name=""/>
        <dsp:cNvSpPr/>
      </dsp:nvSpPr>
      <dsp:spPr>
        <a:xfrm rot="1542857">
          <a:off x="4322872" y="768078"/>
          <a:ext cx="310845" cy="395143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>
        <a:off x="4327489" y="826877"/>
        <a:ext cx="217592" cy="237085"/>
      </dsp:txXfrm>
    </dsp:sp>
    <dsp:sp modelId="{DE24F04C-8528-F14C-AD13-5FA3234F8AB0}">
      <dsp:nvSpPr>
        <dsp:cNvPr id="0" name=""/>
        <dsp:cNvSpPr/>
      </dsp:nvSpPr>
      <dsp:spPr>
        <a:xfrm>
          <a:off x="4692458" y="765301"/>
          <a:ext cx="1170794" cy="1170794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 </a:t>
          </a:r>
          <a:endParaRPr lang="ru-RU" sz="4700" kern="1200" dirty="0"/>
        </a:p>
      </dsp:txBody>
      <dsp:txXfrm>
        <a:off x="4863917" y="936760"/>
        <a:ext cx="827876" cy="827876"/>
      </dsp:txXfrm>
    </dsp:sp>
    <dsp:sp modelId="{A4E5200F-A5F1-5B48-8E50-175A6B3261F1}">
      <dsp:nvSpPr>
        <dsp:cNvPr id="0" name=""/>
        <dsp:cNvSpPr/>
      </dsp:nvSpPr>
      <dsp:spPr>
        <a:xfrm rot="4628571">
          <a:off x="5315993" y="2001168"/>
          <a:ext cx="310845" cy="395143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>
        <a:off x="5352244" y="2034740"/>
        <a:ext cx="217592" cy="237085"/>
      </dsp:txXfrm>
    </dsp:sp>
    <dsp:sp modelId="{524BAEB2-357B-B746-8E27-62051311F1AC}">
      <dsp:nvSpPr>
        <dsp:cNvPr id="0" name=""/>
        <dsp:cNvSpPr/>
      </dsp:nvSpPr>
      <dsp:spPr>
        <a:xfrm>
          <a:off x="5083493" y="2478537"/>
          <a:ext cx="1170794" cy="1170794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 </a:t>
          </a:r>
          <a:endParaRPr lang="ru-RU" sz="4700" kern="1200" dirty="0"/>
        </a:p>
      </dsp:txBody>
      <dsp:txXfrm>
        <a:off x="5254952" y="2649996"/>
        <a:ext cx="827876" cy="827876"/>
      </dsp:txXfrm>
    </dsp:sp>
    <dsp:sp modelId="{FA93B3E4-23C4-ED44-BBEE-65D8A95B8D60}">
      <dsp:nvSpPr>
        <dsp:cNvPr id="0" name=""/>
        <dsp:cNvSpPr/>
      </dsp:nvSpPr>
      <dsp:spPr>
        <a:xfrm rot="7714286">
          <a:off x="4971125" y="3546439"/>
          <a:ext cx="310845" cy="395143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 rot="10800000">
        <a:off x="5046823" y="3589014"/>
        <a:ext cx="217592" cy="237085"/>
      </dsp:txXfrm>
    </dsp:sp>
    <dsp:sp modelId="{CF27A046-64AA-4E4F-8DB6-6EAC9016DED1}">
      <dsp:nvSpPr>
        <dsp:cNvPr id="0" name=""/>
        <dsp:cNvSpPr/>
      </dsp:nvSpPr>
      <dsp:spPr>
        <a:xfrm>
          <a:off x="3987837" y="3852446"/>
          <a:ext cx="1170794" cy="1170794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 </a:t>
          </a:r>
          <a:endParaRPr lang="ru-RU" sz="4700" kern="1200" dirty="0"/>
        </a:p>
      </dsp:txBody>
      <dsp:txXfrm>
        <a:off x="4159296" y="4023905"/>
        <a:ext cx="827876" cy="827876"/>
      </dsp:txXfrm>
    </dsp:sp>
    <dsp:sp modelId="{097E7726-9DDE-1F4F-9F2F-09008D6D6D24}">
      <dsp:nvSpPr>
        <dsp:cNvPr id="0" name=""/>
        <dsp:cNvSpPr/>
      </dsp:nvSpPr>
      <dsp:spPr>
        <a:xfrm rot="10800000">
          <a:off x="3547962" y="4240271"/>
          <a:ext cx="310845" cy="395143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 rot="10800000">
        <a:off x="3641215" y="4319300"/>
        <a:ext cx="217592" cy="237085"/>
      </dsp:txXfrm>
    </dsp:sp>
    <dsp:sp modelId="{30B91EB1-DB39-C446-9E04-477CF005D2B1}">
      <dsp:nvSpPr>
        <dsp:cNvPr id="0" name=""/>
        <dsp:cNvSpPr/>
      </dsp:nvSpPr>
      <dsp:spPr>
        <a:xfrm>
          <a:off x="2230542" y="3852446"/>
          <a:ext cx="1170794" cy="1170794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 </a:t>
          </a:r>
          <a:endParaRPr lang="ru-RU" sz="4700" kern="1200" dirty="0"/>
        </a:p>
      </dsp:txBody>
      <dsp:txXfrm>
        <a:off x="2402001" y="4023905"/>
        <a:ext cx="827876" cy="827876"/>
      </dsp:txXfrm>
    </dsp:sp>
    <dsp:sp modelId="{A79F5765-9488-1847-9730-9A38F803C944}">
      <dsp:nvSpPr>
        <dsp:cNvPr id="0" name=""/>
        <dsp:cNvSpPr/>
      </dsp:nvSpPr>
      <dsp:spPr>
        <a:xfrm rot="13885714">
          <a:off x="2118174" y="3560195"/>
          <a:ext cx="310845" cy="395143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 rot="10800000">
        <a:off x="2193872" y="3675678"/>
        <a:ext cx="217592" cy="237085"/>
      </dsp:txXfrm>
    </dsp:sp>
    <dsp:sp modelId="{F6379032-DAEC-6D48-8997-B0D60F93D95D}">
      <dsp:nvSpPr>
        <dsp:cNvPr id="0" name=""/>
        <dsp:cNvSpPr/>
      </dsp:nvSpPr>
      <dsp:spPr>
        <a:xfrm>
          <a:off x="1134886" y="2478537"/>
          <a:ext cx="1170794" cy="1170794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700" kern="1200" dirty="0"/>
        </a:p>
      </dsp:txBody>
      <dsp:txXfrm>
        <a:off x="1306345" y="2649996"/>
        <a:ext cx="827876" cy="827876"/>
      </dsp:txXfrm>
    </dsp:sp>
    <dsp:sp modelId="{8CBBD84E-5C36-E74D-AC6B-7E9028660555}">
      <dsp:nvSpPr>
        <dsp:cNvPr id="0" name=""/>
        <dsp:cNvSpPr/>
      </dsp:nvSpPr>
      <dsp:spPr>
        <a:xfrm rot="16971429">
          <a:off x="1758421" y="2018321"/>
          <a:ext cx="310845" cy="395143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>
        <a:off x="1794672" y="2142807"/>
        <a:ext cx="217592" cy="237085"/>
      </dsp:txXfrm>
    </dsp:sp>
    <dsp:sp modelId="{F75D227D-BC41-0747-8BCB-8129218A040B}">
      <dsp:nvSpPr>
        <dsp:cNvPr id="0" name=""/>
        <dsp:cNvSpPr/>
      </dsp:nvSpPr>
      <dsp:spPr>
        <a:xfrm>
          <a:off x="1525921" y="765301"/>
          <a:ext cx="1170794" cy="1170794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700" kern="1200" dirty="0"/>
        </a:p>
      </dsp:txBody>
      <dsp:txXfrm>
        <a:off x="1697380" y="936760"/>
        <a:ext cx="827876" cy="827876"/>
      </dsp:txXfrm>
    </dsp:sp>
    <dsp:sp modelId="{6924ACE9-9ED3-D943-99C0-37773035CCD6}">
      <dsp:nvSpPr>
        <dsp:cNvPr id="0" name=""/>
        <dsp:cNvSpPr/>
      </dsp:nvSpPr>
      <dsp:spPr>
        <a:xfrm rot="20057143">
          <a:off x="2739604" y="775712"/>
          <a:ext cx="310845" cy="395143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>
        <a:off x="2744221" y="874971"/>
        <a:ext cx="217592" cy="237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07C5D69-06E9-9382-9CEA-5E7DA09697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7BF0E0D-0020-485C-DB4C-B723AB8E3A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5BF54-37DF-4030-9A1B-F0E9DFD645BA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843F6E4-DC60-310A-73DD-5B99D79042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9E2A9CF-4A4B-774E-E403-B8A60E61C4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F7462-4914-45D1-A25A-A79AD4CA8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67272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C60C3-B01C-2649-8203-6DE2E357178A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E2B4E-A2D3-114E-A6E8-AF9DB6C53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229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E2B4E-A2D3-114E-A6E8-AF9DB6C5337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48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E2B4E-A2D3-114E-A6E8-AF9DB6C5337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346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E2B4E-A2D3-114E-A6E8-AF9DB6C5337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692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E2B4E-A2D3-114E-A6E8-AF9DB6C5337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618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E2B4E-A2D3-114E-A6E8-AF9DB6C5337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201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E2B4E-A2D3-114E-A6E8-AF9DB6C5337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968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E2B4E-A2D3-114E-A6E8-AF9DB6C5337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980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E2B4E-A2D3-114E-A6E8-AF9DB6C5337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350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без фон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0FA0428-5889-192A-01D2-B7950C7B5DF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31827"/>
              </a:gs>
              <a:gs pos="100000">
                <a:srgbClr val="191F3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443A6A4-AEB3-DF3D-CF3D-BFACDB7D53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3966466"/>
            <a:ext cx="9001124" cy="1083374"/>
          </a:xfr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5" name="Текст 8">
            <a:extLst>
              <a:ext uri="{FF2B5EF4-FFF2-40B4-BE49-F238E27FC236}">
                <a16:creationId xmlns:a16="http://schemas.microsoft.com/office/drawing/2014/main" id="{4E5FFEE9-042B-E7B5-1688-77D86F74C0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6" y="5229225"/>
            <a:ext cx="5580062" cy="24622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F62319A0-53A2-EF4C-0B64-BA2FDA16DF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  <a:latin typeface="+mn-lt"/>
                <a:ea typeface="Euclid Triangle" panose="020B0504000000000000" pitchFamily="34" charset="-52"/>
                <a:cs typeface="Euclid Triangle" panose="020B0504000000000000" pitchFamily="34" charset="-52"/>
              </a:defRPr>
            </a:lvl1pPr>
          </a:lstStyle>
          <a:p>
            <a:fld id="{F7905CBD-CE7A-5547-B1D4-D54BF5BDB19B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Текст и 2 фото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695397" y="1811216"/>
            <a:ext cx="4679878" cy="464230"/>
          </a:xfrm>
        </p:spPr>
        <p:txBody>
          <a:bodyPr/>
          <a:lstStyle>
            <a:lvl1pPr>
              <a:buClr>
                <a:schemeClr val="tx1"/>
              </a:buClr>
              <a:defRPr sz="1400"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 sz="12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rgbClr val="28323C"/>
                </a:solidFill>
              </a:defRPr>
            </a:lvl4pPr>
            <a:lvl5pPr>
              <a:defRPr>
                <a:solidFill>
                  <a:srgbClr val="28323C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/>
          </p:nvPr>
        </p:nvSpPr>
        <p:spPr>
          <a:xfrm>
            <a:off x="6996113" y="1808162"/>
            <a:ext cx="4679950" cy="2693031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5"/>
          </p:nvPr>
        </p:nvSpPr>
        <p:spPr>
          <a:xfrm>
            <a:off x="695395" y="3249613"/>
            <a:ext cx="4679880" cy="2700338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>
          <a:xfrm>
            <a:off x="6996112" y="5485721"/>
            <a:ext cx="4679949" cy="464230"/>
          </a:xfrm>
        </p:spPr>
        <p:txBody>
          <a:bodyPr anchor="b"/>
          <a:lstStyle>
            <a:lvl1pPr>
              <a:buClr>
                <a:schemeClr val="tx1"/>
              </a:buClr>
              <a:defRPr sz="1400"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 sz="12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EA8FB9C-0D2A-CC19-54A3-1191F88E0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95" y="549275"/>
            <a:ext cx="10980668" cy="498598"/>
          </a:xfrm>
        </p:spPr>
        <p:txBody>
          <a:bodyPr wrap="square" lIns="0" tIns="0" anchor="t">
            <a:sp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296484ED-C55B-32BC-4039-FEC17A8E6B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95" y="1047873"/>
            <a:ext cx="10980668" cy="215444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E4DBD25E-3D5F-DED4-9FC6-FBD2B7FAB0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+mn-lt"/>
                <a:ea typeface="Euclid Triangle" panose="020B0504000000000000" pitchFamily="34" charset="-52"/>
                <a:cs typeface="Euclid Triangle" panose="020B0504000000000000" pitchFamily="34" charset="-52"/>
              </a:defRPr>
            </a:lvl1pPr>
          </a:lstStyle>
          <a:p>
            <a:fld id="{F7905CBD-CE7A-5547-B1D4-D54BF5BDB19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7489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екст и фото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4"/>
          </p:nvPr>
        </p:nvSpPr>
        <p:spPr>
          <a:xfrm>
            <a:off x="0" y="3950955"/>
            <a:ext cx="12192000" cy="2907045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endParaRPr lang="en-US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695395" y="1634271"/>
            <a:ext cx="10980668" cy="713016"/>
          </a:xfrm>
        </p:spPr>
        <p:txBody>
          <a:bodyPr numCol="1"/>
          <a:lstStyle>
            <a:lvl1pPr>
              <a:buClr>
                <a:schemeClr val="tx1"/>
              </a:buClr>
              <a:defRPr sz="1400"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 sz="1200"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 sz="1100">
                <a:solidFill>
                  <a:schemeClr val="tx2"/>
                </a:solidFill>
              </a:defRPr>
            </a:lvl3pPr>
            <a:lvl4pPr>
              <a:defRPr>
                <a:solidFill>
                  <a:srgbClr val="28323C"/>
                </a:solidFill>
              </a:defRPr>
            </a:lvl4pPr>
            <a:lvl5pPr>
              <a:defRPr>
                <a:solidFill>
                  <a:srgbClr val="28323C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172A5F7-03D6-CDA9-29C4-250C4BBF40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95" y="549275"/>
            <a:ext cx="10980668" cy="498598"/>
          </a:xfrm>
        </p:spPr>
        <p:txBody>
          <a:bodyPr wrap="square" lIns="0" tIns="0" anchor="t">
            <a:sp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CF704E66-2D07-A20F-D820-88659977E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95" y="1047873"/>
            <a:ext cx="10980668" cy="215444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0A51FD8A-1C96-2163-EF39-91FD3E110D1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+mn-lt"/>
                <a:ea typeface="Euclid Triangle" panose="020B0504000000000000" pitchFamily="34" charset="-52"/>
                <a:cs typeface="Euclid Triangle" panose="020B0504000000000000" pitchFamily="34" charset="-52"/>
              </a:defRPr>
            </a:lvl1pPr>
          </a:lstStyle>
          <a:p>
            <a:fld id="{F7905CBD-CE7A-5547-B1D4-D54BF5BDB19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8337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екст и 3 фото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695395" y="1628774"/>
            <a:ext cx="4679879" cy="697627"/>
          </a:xfrm>
        </p:spPr>
        <p:txBody>
          <a:bodyPr/>
          <a:lstStyle>
            <a:lvl1pPr>
              <a:buClr>
                <a:schemeClr val="tx1"/>
              </a:buClr>
              <a:defRPr sz="1400"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 sz="1200"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 sz="1100">
                <a:solidFill>
                  <a:schemeClr val="tx2"/>
                </a:solidFill>
              </a:defRPr>
            </a:lvl3pPr>
            <a:lvl4pPr>
              <a:defRPr>
                <a:solidFill>
                  <a:srgbClr val="28323C"/>
                </a:solidFill>
              </a:defRPr>
            </a:lvl4pPr>
            <a:lvl5pPr>
              <a:defRPr>
                <a:solidFill>
                  <a:srgbClr val="28323C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5888528" y="1103909"/>
            <a:ext cx="1935738" cy="4272409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endParaRPr lang="en-US" dirty="0"/>
          </a:p>
        </p:txBody>
      </p:sp>
      <p:sp>
        <p:nvSpPr>
          <p:cNvPr id="11" name="Рисунок 6"/>
          <p:cNvSpPr>
            <a:spLocks noGrp="1"/>
          </p:cNvSpPr>
          <p:nvPr>
            <p:ph type="pic" sz="quarter" idx="15"/>
          </p:nvPr>
        </p:nvSpPr>
        <p:spPr>
          <a:xfrm>
            <a:off x="7954159" y="1856929"/>
            <a:ext cx="1929597" cy="4272409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endParaRPr lang="en-US"/>
          </a:p>
        </p:txBody>
      </p:sp>
      <p:sp>
        <p:nvSpPr>
          <p:cNvPr id="13" name="Рисунок 6"/>
          <p:cNvSpPr>
            <a:spLocks noGrp="1"/>
          </p:cNvSpPr>
          <p:nvPr>
            <p:ph type="pic" sz="quarter" idx="16"/>
          </p:nvPr>
        </p:nvSpPr>
        <p:spPr>
          <a:xfrm>
            <a:off x="10013649" y="549275"/>
            <a:ext cx="1662414" cy="4272409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endParaRPr lang="en-US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3F0B736-E0C4-5243-A4AD-2BC6C26BE0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96" y="549275"/>
            <a:ext cx="4679880" cy="498598"/>
          </a:xfrm>
        </p:spPr>
        <p:txBody>
          <a:bodyPr wrap="square" lIns="0" tIns="0" anchor="t">
            <a:sp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2D1C3FDD-EB04-F748-9653-FB7A7DA32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96" y="1047873"/>
            <a:ext cx="4679880" cy="215444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4F573C2E-3AAA-AD7E-D1EF-A46F9D0DE2D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+mn-lt"/>
                <a:ea typeface="Euclid Triangle" panose="020B0504000000000000" pitchFamily="34" charset="-52"/>
                <a:cs typeface="Euclid Triangle" panose="020B0504000000000000" pitchFamily="34" charset="-52"/>
              </a:defRPr>
            </a:lvl1pPr>
          </a:lstStyle>
          <a:p>
            <a:fld id="{F7905CBD-CE7A-5547-B1D4-D54BF5BDB19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2656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екст и фото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4"/>
          </p:nvPr>
        </p:nvSpPr>
        <p:spPr>
          <a:xfrm>
            <a:off x="0" y="2349500"/>
            <a:ext cx="12192000" cy="2700338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85C6AAC-606A-AA86-5B3D-5C68D0DC6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95" y="549275"/>
            <a:ext cx="6480105" cy="498598"/>
          </a:xfrm>
        </p:spPr>
        <p:txBody>
          <a:bodyPr wrap="square" lIns="0" tIns="0" anchor="t">
            <a:sp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55235108-6767-CA0F-2A2A-8EEB08CDC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95" y="1047873"/>
            <a:ext cx="6480105" cy="215444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874713" y="4149724"/>
            <a:ext cx="10801350" cy="697627"/>
          </a:xfrm>
        </p:spPr>
        <p:txBody>
          <a:bodyPr numCol="3"/>
          <a:lstStyle>
            <a:lvl1pPr>
              <a:buClr>
                <a:schemeClr val="bg1"/>
              </a:buClr>
              <a:defRPr sz="140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 sz="12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2"/>
                </a:solidFill>
              </a:defRPr>
            </a:lvl3pPr>
            <a:lvl4pPr>
              <a:defRPr>
                <a:solidFill>
                  <a:srgbClr val="28323C"/>
                </a:solidFill>
              </a:defRPr>
            </a:lvl4pPr>
            <a:lvl5pPr>
              <a:defRPr>
                <a:solidFill>
                  <a:srgbClr val="28323C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AACC0485-C0A4-DA18-8689-2AEC8D6864B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+mn-lt"/>
                <a:ea typeface="Euclid Triangle" panose="020B0504000000000000" pitchFamily="34" charset="-52"/>
                <a:cs typeface="Euclid Triangle" panose="020B0504000000000000" pitchFamily="34" charset="-52"/>
              </a:defRPr>
            </a:lvl1pPr>
          </a:lstStyle>
          <a:p>
            <a:fld id="{F7905CBD-CE7A-5547-B1D4-D54BF5BDB19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3634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Текст и 3 фото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695395" y="4149726"/>
            <a:ext cx="3188817" cy="713016"/>
          </a:xfrm>
        </p:spPr>
        <p:txBody>
          <a:bodyPr/>
          <a:lstStyle>
            <a:lvl1pPr>
              <a:buClr>
                <a:schemeClr val="tx1"/>
              </a:buClr>
              <a:defRPr sz="1400"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 sz="1200"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 sz="1100">
                <a:solidFill>
                  <a:schemeClr val="tx2"/>
                </a:solidFill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6"/>
          </p:nvPr>
        </p:nvSpPr>
        <p:spPr>
          <a:xfrm>
            <a:off x="695325" y="2349500"/>
            <a:ext cx="1620837" cy="1620838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6029F62-1E18-135A-154D-14276A587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95" y="549275"/>
            <a:ext cx="10980668" cy="498598"/>
          </a:xfrm>
        </p:spPr>
        <p:txBody>
          <a:bodyPr wrap="square" lIns="0" tIns="0" anchor="t">
            <a:sp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D8557AAC-0573-B762-5122-BD14C2739F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95" y="1047873"/>
            <a:ext cx="10980668" cy="215444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7" name="Рисунок 9">
            <a:extLst>
              <a:ext uri="{FF2B5EF4-FFF2-40B4-BE49-F238E27FC236}">
                <a16:creationId xmlns:a16="http://schemas.microsoft.com/office/drawing/2014/main" id="{7A065D3C-476D-009C-D702-CB95A6AAA7A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95775" y="2349500"/>
            <a:ext cx="1620837" cy="1620838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id="{CC2D445A-819B-F968-B3C9-05504591B86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3" y="2349500"/>
            <a:ext cx="1620837" cy="1620838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1" name="Текст 11">
            <a:extLst>
              <a:ext uri="{FF2B5EF4-FFF2-40B4-BE49-F238E27FC236}">
                <a16:creationId xmlns:a16="http://schemas.microsoft.com/office/drawing/2014/main" id="{B5C6A038-60A4-9C8C-7B89-4537FBA61A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5" y="4157016"/>
            <a:ext cx="3188817" cy="713016"/>
          </a:xfrm>
        </p:spPr>
        <p:txBody>
          <a:bodyPr/>
          <a:lstStyle>
            <a:lvl1pPr>
              <a:buClr>
                <a:schemeClr val="tx1"/>
              </a:buClr>
              <a:defRPr sz="1400"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 sz="1200"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 sz="1100">
                <a:solidFill>
                  <a:schemeClr val="tx2"/>
                </a:solidFill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7" name="Текст 11">
            <a:extLst>
              <a:ext uri="{FF2B5EF4-FFF2-40B4-BE49-F238E27FC236}">
                <a16:creationId xmlns:a16="http://schemas.microsoft.com/office/drawing/2014/main" id="{8DE28D79-AED7-D6F0-5366-DFF8ED2E05C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75613" y="4149725"/>
            <a:ext cx="3188817" cy="713016"/>
          </a:xfrm>
        </p:spPr>
        <p:txBody>
          <a:bodyPr/>
          <a:lstStyle>
            <a:lvl1pPr>
              <a:buClr>
                <a:schemeClr val="tx1"/>
              </a:buClr>
              <a:defRPr sz="1400"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 sz="1200"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 sz="1100">
                <a:solidFill>
                  <a:schemeClr val="tx2"/>
                </a:solidFill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D0E9AF73-1C79-AA8F-5B03-3706CC30E5D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+mn-lt"/>
                <a:ea typeface="Euclid Triangle" panose="020B0504000000000000" pitchFamily="34" charset="-52"/>
                <a:cs typeface="Euclid Triangle" panose="020B0504000000000000" pitchFamily="34" charset="-52"/>
              </a:defRPr>
            </a:lvl1pPr>
          </a:lstStyle>
          <a:p>
            <a:fld id="{F7905CBD-CE7A-5547-B1D4-D54BF5BDB19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Текст и 3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>
            <a:extLst>
              <a:ext uri="{FF2B5EF4-FFF2-40B4-BE49-F238E27FC236}">
                <a16:creationId xmlns:a16="http://schemas.microsoft.com/office/drawing/2014/main" id="{2407D4A5-1BA5-B212-914B-6E68B2246CC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059888" y="0"/>
            <a:ext cx="4072224" cy="6858000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" name="Рисунок 8">
            <a:extLst>
              <a:ext uri="{FF2B5EF4-FFF2-40B4-BE49-F238E27FC236}">
                <a16:creationId xmlns:a16="http://schemas.microsoft.com/office/drawing/2014/main" id="{BB831953-8656-B875-E00C-BD6CF0B4C79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119776" y="0"/>
            <a:ext cx="4072224" cy="6858000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4072224" cy="6858000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75105" y="547256"/>
            <a:ext cx="3313505" cy="689420"/>
          </a:xfrm>
        </p:spPr>
        <p:txBody>
          <a:bodyPr wrap="square" lIns="0" tIns="0" anchor="t">
            <a:spAutoFit/>
          </a:bodyPr>
          <a:lstStyle>
            <a:lvl1pPr algn="l">
              <a:lnSpc>
                <a:spcPct val="80000"/>
              </a:lnSpc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продукта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05" y="1628775"/>
            <a:ext cx="3313505" cy="246221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175105" y="3429000"/>
            <a:ext cx="3313506" cy="774571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/>
          </p:nvPr>
        </p:nvSpPr>
        <p:spPr>
          <a:xfrm>
            <a:off x="4297239" y="3429000"/>
            <a:ext cx="3324722" cy="774571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>
          <a:xfrm>
            <a:off x="8391083" y="3429000"/>
            <a:ext cx="3308943" cy="774571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22" hasCustomPrompt="1"/>
          </p:nvPr>
        </p:nvSpPr>
        <p:spPr>
          <a:xfrm>
            <a:off x="4295775" y="547256"/>
            <a:ext cx="3324723" cy="68942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600"/>
            </a:lvl2pPr>
            <a:lvl3pPr marL="914400" indent="0">
              <a:buNone/>
              <a:defRPr sz="2600"/>
            </a:lvl3pPr>
            <a:lvl4pPr marL="1371600" indent="0">
              <a:buNone/>
              <a:defRPr sz="2600"/>
            </a:lvl4pPr>
            <a:lvl5pPr marL="1828800" indent="0">
              <a:buNone/>
              <a:defRPr sz="2600"/>
            </a:lvl5pPr>
          </a:lstStyle>
          <a:p>
            <a:pPr lvl="0"/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продукта</a:t>
            </a: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23"/>
          </p:nvPr>
        </p:nvSpPr>
        <p:spPr>
          <a:xfrm>
            <a:off x="4295775" y="1629171"/>
            <a:ext cx="3324723" cy="24622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24" hasCustomPrompt="1"/>
          </p:nvPr>
        </p:nvSpPr>
        <p:spPr>
          <a:xfrm>
            <a:off x="8392671" y="546860"/>
            <a:ext cx="3308944" cy="68942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600"/>
            </a:lvl2pPr>
            <a:lvl3pPr marL="914400" indent="0">
              <a:buNone/>
              <a:defRPr sz="2600"/>
            </a:lvl3pPr>
            <a:lvl4pPr marL="1371600" indent="0">
              <a:buNone/>
              <a:defRPr sz="2600"/>
            </a:lvl4pPr>
            <a:lvl5pPr marL="1828800" indent="0">
              <a:buNone/>
              <a:defRPr sz="2600"/>
            </a:lvl5pPr>
          </a:lstStyle>
          <a:p>
            <a:pPr lvl="0"/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продукта</a:t>
            </a:r>
          </a:p>
        </p:txBody>
      </p:sp>
      <p:sp>
        <p:nvSpPr>
          <p:cNvPr id="28" name="Текст 27"/>
          <p:cNvSpPr>
            <a:spLocks noGrp="1"/>
          </p:cNvSpPr>
          <p:nvPr>
            <p:ph type="body" sz="quarter" idx="25"/>
          </p:nvPr>
        </p:nvSpPr>
        <p:spPr>
          <a:xfrm>
            <a:off x="8391083" y="1628775"/>
            <a:ext cx="3308944" cy="24622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3DDC6A-D032-B2B5-EB2E-3C6F9A6A4D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+mn-lt"/>
                <a:ea typeface="Euclid Triangle" panose="020B0504000000000000" pitchFamily="34" charset="-52"/>
                <a:cs typeface="Euclid Triangle" panose="020B0504000000000000" pitchFamily="34" charset="-52"/>
              </a:defRPr>
            </a:lvl1pPr>
          </a:lstStyle>
          <a:p>
            <a:fld id="{F7905CBD-CE7A-5547-B1D4-D54BF5BDB19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екст и иконк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C15E457-2D6D-BA64-2643-EA6A52D91A14}"/>
              </a:ext>
            </a:extLst>
          </p:cNvPr>
          <p:cNvSpPr/>
          <p:nvPr userDrawn="1"/>
        </p:nvSpPr>
        <p:spPr>
          <a:xfrm>
            <a:off x="-11760" y="0"/>
            <a:ext cx="305094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607F36E-12FD-60CC-B924-1648C320DCCD}"/>
              </a:ext>
            </a:extLst>
          </p:cNvPr>
          <p:cNvSpPr/>
          <p:nvPr userDrawn="1"/>
        </p:nvSpPr>
        <p:spPr>
          <a:xfrm>
            <a:off x="6090120" y="0"/>
            <a:ext cx="305094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0AE3332B-85EC-3FB9-DEAC-8287A32CA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95" y="1065318"/>
            <a:ext cx="10980668" cy="246221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C6224E8-4ED0-BD7E-2F83-7F863FE68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95" y="549275"/>
            <a:ext cx="10980668" cy="498598"/>
          </a:xfrm>
        </p:spPr>
        <p:txBody>
          <a:bodyPr wrap="square" lIns="0" tIns="0" anchor="t">
            <a:sp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13">
            <a:extLst>
              <a:ext uri="{FF2B5EF4-FFF2-40B4-BE49-F238E27FC236}">
                <a16:creationId xmlns:a16="http://schemas.microsoft.com/office/drawing/2014/main" id="{D93A7D79-5F14-151A-8D7B-656485B111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95" y="4329113"/>
            <a:ext cx="1979543" cy="246221"/>
          </a:xfrm>
        </p:spPr>
        <p:txBody>
          <a:bodyPr/>
          <a:lstStyle>
            <a:lvl1pPr marL="0" indent="0">
              <a:buClr>
                <a:schemeClr val="accent4"/>
              </a:buClr>
              <a:buNone/>
              <a:defRPr sz="1600">
                <a:solidFill>
                  <a:schemeClr val="tx2"/>
                </a:solidFill>
              </a:defRPr>
            </a:lvl1pPr>
            <a:lvl2pPr>
              <a:buClr>
                <a:schemeClr val="accent4"/>
              </a:buClr>
              <a:defRPr sz="1400">
                <a:solidFill>
                  <a:schemeClr val="tx2"/>
                </a:solidFill>
              </a:defRPr>
            </a:lvl2pPr>
            <a:lvl3pPr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Текст 13">
            <a:extLst>
              <a:ext uri="{FF2B5EF4-FFF2-40B4-BE49-F238E27FC236}">
                <a16:creationId xmlns:a16="http://schemas.microsoft.com/office/drawing/2014/main" id="{537C1FD0-07B7-3080-7D94-0A6C855DC2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29755" y="4329113"/>
            <a:ext cx="1979543" cy="246221"/>
          </a:xfrm>
        </p:spPr>
        <p:txBody>
          <a:bodyPr/>
          <a:lstStyle>
            <a:lvl1pPr marL="0" indent="0">
              <a:buClr>
                <a:schemeClr val="accent4"/>
              </a:buClr>
              <a:buNone/>
              <a:defRPr sz="1600">
                <a:solidFill>
                  <a:schemeClr val="tx2"/>
                </a:solidFill>
              </a:defRPr>
            </a:lvl1pPr>
            <a:lvl2pPr>
              <a:buClr>
                <a:schemeClr val="accent4"/>
              </a:buClr>
              <a:defRPr sz="1400">
                <a:solidFill>
                  <a:schemeClr val="tx2"/>
                </a:solidFill>
              </a:defRPr>
            </a:lvl2pPr>
            <a:lvl3pPr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13">
            <a:extLst>
              <a:ext uri="{FF2B5EF4-FFF2-40B4-BE49-F238E27FC236}">
                <a16:creationId xmlns:a16="http://schemas.microsoft.com/office/drawing/2014/main" id="{5E5BC43E-20F1-7EE5-EE07-CEAFD0B485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92258" y="4319712"/>
            <a:ext cx="1979543" cy="246221"/>
          </a:xfrm>
        </p:spPr>
        <p:txBody>
          <a:bodyPr/>
          <a:lstStyle>
            <a:lvl1pPr marL="0" indent="0">
              <a:buClr>
                <a:schemeClr val="accent4"/>
              </a:buClr>
              <a:buNone/>
              <a:defRPr sz="1600">
                <a:solidFill>
                  <a:schemeClr val="tx2"/>
                </a:solidFill>
              </a:defRPr>
            </a:lvl1pPr>
            <a:lvl2pPr>
              <a:buClr>
                <a:schemeClr val="accent4"/>
              </a:buClr>
              <a:defRPr sz="1400">
                <a:solidFill>
                  <a:schemeClr val="tx2"/>
                </a:solidFill>
              </a:defRPr>
            </a:lvl2pPr>
            <a:lvl3pPr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Текст 13">
            <a:extLst>
              <a:ext uri="{FF2B5EF4-FFF2-40B4-BE49-F238E27FC236}">
                <a16:creationId xmlns:a16="http://schemas.microsoft.com/office/drawing/2014/main" id="{9CC44BB1-C57F-FBBF-E950-ED4B2B32B2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827507" y="4319712"/>
            <a:ext cx="1979543" cy="246221"/>
          </a:xfrm>
        </p:spPr>
        <p:txBody>
          <a:bodyPr/>
          <a:lstStyle>
            <a:lvl1pPr marL="0" indent="0">
              <a:buClr>
                <a:schemeClr val="accent4"/>
              </a:buClr>
              <a:buNone/>
              <a:defRPr sz="1600">
                <a:solidFill>
                  <a:schemeClr val="tx2"/>
                </a:solidFill>
              </a:defRPr>
            </a:lvl1pPr>
            <a:lvl2pPr>
              <a:buClr>
                <a:schemeClr val="accent4"/>
              </a:buClr>
              <a:defRPr sz="1400">
                <a:solidFill>
                  <a:schemeClr val="tx2"/>
                </a:solidFill>
              </a:defRPr>
            </a:lvl2pPr>
            <a:lvl3pPr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C2660B1B-0D66-C4AE-8A99-2B85CEEF6F0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95325" y="2349500"/>
            <a:ext cx="1800225" cy="18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6" name="Рисунок 14">
            <a:extLst>
              <a:ext uri="{FF2B5EF4-FFF2-40B4-BE49-F238E27FC236}">
                <a16:creationId xmlns:a16="http://schemas.microsoft.com/office/drawing/2014/main" id="{3F5AD45B-9C3B-DCBC-1E5B-64D0C69D582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729755" y="2349500"/>
            <a:ext cx="1800225" cy="18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7" name="Рисунок 14">
            <a:extLst>
              <a:ext uri="{FF2B5EF4-FFF2-40B4-BE49-F238E27FC236}">
                <a16:creationId xmlns:a16="http://schemas.microsoft.com/office/drawing/2014/main" id="{3F364951-2ED1-A827-0433-30014C7E6A5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92258" y="2349725"/>
            <a:ext cx="1800225" cy="18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8" name="Рисунок 14">
            <a:extLst>
              <a:ext uri="{FF2B5EF4-FFF2-40B4-BE49-F238E27FC236}">
                <a16:creationId xmlns:a16="http://schemas.microsoft.com/office/drawing/2014/main" id="{A1ACF956-EBCD-D3D8-E779-C1D0F331BBE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827507" y="2349725"/>
            <a:ext cx="1800225" cy="18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87F002BC-1DD4-870B-C207-70F55CA37AB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+mn-lt"/>
                <a:ea typeface="Euclid Triangle" panose="020B0504000000000000" pitchFamily="34" charset="-52"/>
                <a:cs typeface="Euclid Triangle" panose="020B0504000000000000" pitchFamily="34" charset="-52"/>
              </a:defRPr>
            </a:lvl1pPr>
          </a:lstStyle>
          <a:p>
            <a:fld id="{F7905CBD-CE7A-5547-B1D4-D54BF5BDB19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3962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Текст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accent1"/>
          </a:solidFill>
        </p:spPr>
        <p:txBody>
          <a:bodyPr/>
          <a:lstStyle>
            <a:lvl1pPr>
              <a:buClr>
                <a:schemeClr val="accent5"/>
              </a:buClr>
              <a:defRPr>
                <a:solidFill>
                  <a:schemeClr val="accent5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C21A23F-85BB-BEBF-C4D7-A4820CD47BB4}"/>
              </a:ext>
            </a:extLst>
          </p:cNvPr>
          <p:cNvSpPr/>
          <p:nvPr userDrawn="1"/>
        </p:nvSpPr>
        <p:spPr>
          <a:xfrm>
            <a:off x="510544" y="3429001"/>
            <a:ext cx="3964619" cy="2700337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695326" y="4392686"/>
            <a:ext cx="3779837" cy="802784"/>
          </a:xfrm>
        </p:spPr>
        <p:txBody>
          <a:bodyPr anchor="ctr"/>
          <a:lstStyle>
            <a:lvl1pPr>
              <a:buClr>
                <a:schemeClr val="tx1"/>
              </a:buClr>
              <a:defRPr sz="2400">
                <a:solidFill>
                  <a:schemeClr val="tx2"/>
                </a:solidFill>
                <a:latin typeface="+mj-lt"/>
              </a:defRPr>
            </a:lvl1pPr>
            <a:lvl2pPr>
              <a:buClr>
                <a:schemeClr val="tx1"/>
              </a:buClr>
              <a:defRPr sz="2400">
                <a:solidFill>
                  <a:schemeClr val="tx2"/>
                </a:solidFill>
                <a:latin typeface="+mj-lt"/>
              </a:defRPr>
            </a:lvl2pPr>
            <a:lvl3pPr>
              <a:defRPr>
                <a:solidFill>
                  <a:srgbClr val="28323C"/>
                </a:solidFill>
              </a:defRPr>
            </a:lvl3pPr>
            <a:lvl4pPr>
              <a:defRPr>
                <a:solidFill>
                  <a:srgbClr val="28323C"/>
                </a:solidFill>
              </a:defRPr>
            </a:lvl4pPr>
            <a:lvl5pPr>
              <a:defRPr>
                <a:solidFill>
                  <a:srgbClr val="28323C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59F5B743-78DC-A05C-1D3A-0D8926CE1F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2"/>
                </a:solidFill>
                <a:latin typeface="+mn-lt"/>
                <a:ea typeface="Euclid Triangle" panose="020B0504000000000000" pitchFamily="34" charset="-52"/>
                <a:cs typeface="Euclid Triangle" panose="020B0504000000000000" pitchFamily="34" charset="-52"/>
              </a:defRPr>
            </a:lvl1pPr>
          </a:lstStyle>
          <a:p>
            <a:fld id="{F7905CBD-CE7A-5547-B1D4-D54BF5BDB19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Текст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accent1"/>
          </a:solidFill>
        </p:spPr>
        <p:txBody>
          <a:bodyPr/>
          <a:lstStyle>
            <a:lvl1pPr>
              <a:buClr>
                <a:schemeClr val="accent5"/>
              </a:buClr>
              <a:defRPr>
                <a:solidFill>
                  <a:schemeClr val="accent5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Текст 11">
            <a:extLst>
              <a:ext uri="{FF2B5EF4-FFF2-40B4-BE49-F238E27FC236}">
                <a16:creationId xmlns:a16="http://schemas.microsoft.com/office/drawing/2014/main" id="{EF13A401-9B17-28D8-6364-FEDF09337E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395" y="1634271"/>
            <a:ext cx="10980668" cy="713016"/>
          </a:xfrm>
        </p:spPr>
        <p:txBody>
          <a:bodyPr numCol="1"/>
          <a:lstStyle>
            <a:lvl1pPr>
              <a:buClr>
                <a:schemeClr val="accent4"/>
              </a:buClr>
              <a:defRPr sz="1400">
                <a:solidFill>
                  <a:schemeClr val="bg2"/>
                </a:solidFill>
              </a:defRPr>
            </a:lvl1pPr>
            <a:lvl2pPr>
              <a:buClr>
                <a:schemeClr val="accent4"/>
              </a:buClr>
              <a:defRPr sz="1200">
                <a:solidFill>
                  <a:schemeClr val="bg2"/>
                </a:solidFill>
              </a:defRPr>
            </a:lvl2pPr>
            <a:lvl3pPr>
              <a:buClr>
                <a:schemeClr val="accent4"/>
              </a:buClr>
              <a:defRPr sz="1100">
                <a:solidFill>
                  <a:schemeClr val="bg2"/>
                </a:solidFill>
              </a:defRPr>
            </a:lvl3pPr>
            <a:lvl4pPr>
              <a:defRPr>
                <a:solidFill>
                  <a:srgbClr val="28323C"/>
                </a:solidFill>
              </a:defRPr>
            </a:lvl4pPr>
            <a:lvl5pPr>
              <a:defRPr>
                <a:solidFill>
                  <a:srgbClr val="28323C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B4222F5-9736-89BA-D660-B05555E5C1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95" y="549275"/>
            <a:ext cx="10980668" cy="498598"/>
          </a:xfrm>
        </p:spPr>
        <p:txBody>
          <a:bodyPr wrap="square" lIns="0" tIns="0" anchor="t">
            <a:sp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723C4193-328D-6E0E-FC3B-A1CB610B9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95" y="1047873"/>
            <a:ext cx="10980668" cy="215444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BFB70570-0776-AAD6-9C10-94BE681DA68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2"/>
                </a:solidFill>
                <a:latin typeface="+mn-lt"/>
                <a:ea typeface="Euclid Triangle" panose="020B0504000000000000" pitchFamily="34" charset="-52"/>
                <a:cs typeface="Euclid Triangle" panose="020B0504000000000000" pitchFamily="34" charset="-52"/>
              </a:defRPr>
            </a:lvl1pPr>
          </a:lstStyle>
          <a:p>
            <a:fld id="{F7905CBD-CE7A-5547-B1D4-D54BF5BDB19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3748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Ключевая фраз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95325" y="3070225"/>
            <a:ext cx="10080625" cy="1979613"/>
          </a:xfrm>
        </p:spPr>
        <p:txBody>
          <a:bodyPr wrap="square" lIns="0" tIns="0" anchor="ctr">
            <a:noAutofit/>
          </a:bodyPr>
          <a:lstStyle>
            <a:lvl1pPr algn="l"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Одна короткая фраза на странице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3361CD1-8DFA-169B-CF00-B1816E3E73B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+mn-lt"/>
                <a:ea typeface="Euclid Triangle" panose="020B0504000000000000" pitchFamily="34" charset="-52"/>
                <a:cs typeface="Euclid Triangle" panose="020B0504000000000000" pitchFamily="34" charset="-52"/>
              </a:defRPr>
            </a:lvl1pPr>
          </a:lstStyle>
          <a:p>
            <a:fld id="{F7905CBD-CE7A-5547-B1D4-D54BF5BDB19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фон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6" y="3939921"/>
            <a:ext cx="9001124" cy="1109919"/>
          </a:xfr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9723CAFF-5BA3-6A32-9847-6D3C0F9E2E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6" y="5229225"/>
            <a:ext cx="5580062" cy="24622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55D4CC1A-3049-CB14-BF65-372B3F54822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+mn-lt"/>
                <a:ea typeface="Euclid Triangle" panose="020B0504000000000000" pitchFamily="34" charset="-52"/>
                <a:cs typeface="Euclid Triangle" panose="020B0504000000000000" pitchFamily="34" charset="-52"/>
              </a:defRPr>
            </a:lvl1pPr>
          </a:lstStyle>
          <a:p>
            <a:fld id="{F7905CBD-CE7A-5547-B1D4-D54BF5BDB19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7400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Ключевая фраз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95325" y="2701664"/>
            <a:ext cx="10980738" cy="2348174"/>
          </a:xfrm>
        </p:spPr>
        <p:txBody>
          <a:bodyPr wrap="square" lIns="0" tIns="0" anchor="ctr">
            <a:noAutofit/>
          </a:bodyPr>
          <a:lstStyle>
            <a:lvl1pPr algn="l"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Одна фраза на странице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B3E0B923-5574-27B1-8434-56C2E6A25D0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+mn-lt"/>
                <a:ea typeface="Euclid Triangle" panose="020B0504000000000000" pitchFamily="34" charset="-52"/>
                <a:cs typeface="Euclid Triangle" panose="020B0504000000000000" pitchFamily="34" charset="-52"/>
              </a:defRPr>
            </a:lvl1pPr>
          </a:lstStyle>
          <a:p>
            <a:fld id="{F7905CBD-CE7A-5547-B1D4-D54BF5BDB19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Только заголовок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8AF68BB-5F96-D2DA-FC66-1A7BCAD9D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95" y="549275"/>
            <a:ext cx="10980668" cy="498598"/>
          </a:xfrm>
        </p:spPr>
        <p:txBody>
          <a:bodyPr wrap="square" lIns="0" tIns="0" anchor="t">
            <a:sp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C50DA36B-F411-5FA5-1E2B-7F6321AF0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95" y="1047873"/>
            <a:ext cx="10980668" cy="246221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DE163A37-5DDC-682D-1124-8A3F9029FAB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+mn-lt"/>
                <a:ea typeface="Euclid Triangle" panose="020B0504000000000000" pitchFamily="34" charset="-52"/>
                <a:cs typeface="Euclid Triangle" panose="020B0504000000000000" pitchFamily="34" charset="-52"/>
              </a:defRPr>
            </a:lvl1pPr>
          </a:lstStyle>
          <a:p>
            <a:fld id="{F7905CBD-CE7A-5547-B1D4-D54BF5BDB19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2 колонк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/>
          <p:cNvSpPr>
            <a:spLocks noGrp="1"/>
          </p:cNvSpPr>
          <p:nvPr>
            <p:ph type="body" sz="quarter" idx="14"/>
          </p:nvPr>
        </p:nvSpPr>
        <p:spPr>
          <a:xfrm>
            <a:off x="6096000" y="1628775"/>
            <a:ext cx="4679950" cy="774571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7" name="Текст 13"/>
          <p:cNvSpPr>
            <a:spLocks noGrp="1"/>
          </p:cNvSpPr>
          <p:nvPr>
            <p:ph type="body" sz="quarter" idx="15"/>
          </p:nvPr>
        </p:nvSpPr>
        <p:spPr>
          <a:xfrm>
            <a:off x="695325" y="1628775"/>
            <a:ext cx="4679950" cy="774571"/>
          </a:xfrm>
        </p:spPr>
        <p:txBody>
          <a:bodyPr/>
          <a:lstStyle>
            <a:lvl1pPr>
              <a:buClr>
                <a:schemeClr val="tx1"/>
              </a:buClr>
              <a:defRPr sz="1600"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 sz="1400"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 sz="1200">
                <a:solidFill>
                  <a:schemeClr val="tx2"/>
                </a:solidFill>
              </a:defRPr>
            </a:lvl3pPr>
            <a:lvl4pPr>
              <a:buClr>
                <a:srgbClr val="CEDC00"/>
              </a:buClr>
              <a:defRPr/>
            </a:lvl4pPr>
            <a:lvl5pPr>
              <a:buClr>
                <a:srgbClr val="CEDC00"/>
              </a:buCl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8AF68BB-5F96-D2DA-FC66-1A7BCAD9D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95" y="549275"/>
            <a:ext cx="10980668" cy="498598"/>
          </a:xfrm>
        </p:spPr>
        <p:txBody>
          <a:bodyPr wrap="square" lIns="0" tIns="0" anchor="t">
            <a:sp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B9A24912-C940-1D5C-A2E0-7ADA86B17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95" y="1047873"/>
            <a:ext cx="10980668" cy="246221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E02A3268-7A18-2557-A558-8217FB111C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+mn-lt"/>
                <a:ea typeface="Euclid Triangle" panose="020B0504000000000000" pitchFamily="34" charset="-52"/>
                <a:cs typeface="Euclid Triangle" panose="020B0504000000000000" pitchFamily="34" charset="-52"/>
              </a:defRPr>
            </a:lvl1pPr>
          </a:lstStyle>
          <a:p>
            <a:fld id="{F7905CBD-CE7A-5547-B1D4-D54BF5BDB19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1926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4 колонк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/>
          <p:cNvSpPr>
            <a:spLocks noGrp="1"/>
          </p:cNvSpPr>
          <p:nvPr>
            <p:ph type="body" sz="quarter" idx="14"/>
          </p:nvPr>
        </p:nvSpPr>
        <p:spPr>
          <a:xfrm>
            <a:off x="6096000" y="1628775"/>
            <a:ext cx="4679950" cy="774571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7" name="Текст 13"/>
          <p:cNvSpPr>
            <a:spLocks noGrp="1"/>
          </p:cNvSpPr>
          <p:nvPr>
            <p:ph type="body" sz="quarter" idx="15"/>
          </p:nvPr>
        </p:nvSpPr>
        <p:spPr>
          <a:xfrm>
            <a:off x="695325" y="1628775"/>
            <a:ext cx="4679950" cy="774571"/>
          </a:xfrm>
        </p:spPr>
        <p:txBody>
          <a:bodyPr/>
          <a:lstStyle>
            <a:lvl1pPr>
              <a:buClr>
                <a:schemeClr val="tx1"/>
              </a:buClr>
              <a:defRPr sz="1600"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 sz="1400"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 sz="1200">
                <a:solidFill>
                  <a:schemeClr val="tx2"/>
                </a:solidFill>
              </a:defRPr>
            </a:lvl3pPr>
            <a:lvl4pPr>
              <a:buClr>
                <a:srgbClr val="CEDC00"/>
              </a:buClr>
              <a:defRPr/>
            </a:lvl4pPr>
            <a:lvl5pPr>
              <a:buClr>
                <a:srgbClr val="CEDC00"/>
              </a:buCl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8AF68BB-5F96-D2DA-FC66-1A7BCAD9D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95" y="549275"/>
            <a:ext cx="10980668" cy="498598"/>
          </a:xfrm>
        </p:spPr>
        <p:txBody>
          <a:bodyPr wrap="square" lIns="0" tIns="0" anchor="t">
            <a:sp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B9A24912-C940-1D5C-A2E0-7ADA86B17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95" y="1047873"/>
            <a:ext cx="10980668" cy="246221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2" name="Текст 13">
            <a:extLst>
              <a:ext uri="{FF2B5EF4-FFF2-40B4-BE49-F238E27FC236}">
                <a16:creationId xmlns:a16="http://schemas.microsoft.com/office/drawing/2014/main" id="{A02005A0-911F-2536-ED5D-3CA40BB209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70" y="3429083"/>
            <a:ext cx="4679950" cy="774571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4" name="Текст 13">
            <a:extLst>
              <a:ext uri="{FF2B5EF4-FFF2-40B4-BE49-F238E27FC236}">
                <a16:creationId xmlns:a16="http://schemas.microsoft.com/office/drawing/2014/main" id="{FD5D7A22-90A5-F943-28D4-1A261AAF343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95" y="3429083"/>
            <a:ext cx="4679950" cy="774571"/>
          </a:xfrm>
        </p:spPr>
        <p:txBody>
          <a:bodyPr/>
          <a:lstStyle>
            <a:lvl1pPr>
              <a:buClr>
                <a:schemeClr val="tx1"/>
              </a:buClr>
              <a:defRPr sz="1600"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 sz="1400"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 sz="1200">
                <a:solidFill>
                  <a:schemeClr val="tx2"/>
                </a:solidFill>
              </a:defRPr>
            </a:lvl3pPr>
            <a:lvl4pPr>
              <a:buClr>
                <a:srgbClr val="CEDC00"/>
              </a:buClr>
              <a:defRPr/>
            </a:lvl4pPr>
            <a:lvl5pPr>
              <a:buClr>
                <a:srgbClr val="CEDC00"/>
              </a:buCl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B2779CFF-871D-8195-E935-D360EE948C3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+mn-lt"/>
                <a:ea typeface="Euclid Triangle" panose="020B0504000000000000" pitchFamily="34" charset="-52"/>
                <a:cs typeface="Euclid Triangle" panose="020B0504000000000000" pitchFamily="34" charset="-52"/>
              </a:defRPr>
            </a:lvl1pPr>
          </a:lstStyle>
          <a:p>
            <a:fld id="{F7905CBD-CE7A-5547-B1D4-D54BF5BDB19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4024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Те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5395" y="549275"/>
            <a:ext cx="10980668" cy="498598"/>
          </a:xfrm>
        </p:spPr>
        <p:txBody>
          <a:bodyPr wrap="square" lIns="0" tIns="0" anchor="t">
            <a:sp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5395" y="1047873"/>
            <a:ext cx="10980668" cy="246221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4"/>
          </p:nvPr>
        </p:nvSpPr>
        <p:spPr>
          <a:xfrm>
            <a:off x="695395" y="1645990"/>
            <a:ext cx="10980668" cy="774571"/>
          </a:xfrm>
        </p:spPr>
        <p:txBody>
          <a:bodyPr/>
          <a:lstStyle>
            <a:lvl1pPr>
              <a:buClr>
                <a:schemeClr val="tx1"/>
              </a:buClr>
              <a:defRPr sz="1600"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 sz="1400"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 sz="1200">
                <a:solidFill>
                  <a:schemeClr val="tx2"/>
                </a:solidFill>
              </a:defRPr>
            </a:lvl3pPr>
            <a:lvl4pPr>
              <a:buClr>
                <a:srgbClr val="CEDC00"/>
              </a:buClr>
              <a:defRPr/>
            </a:lvl4pPr>
            <a:lvl5pPr>
              <a:buClr>
                <a:srgbClr val="CEDC00"/>
              </a:buCl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A219A6C-4B4E-9013-1DC3-AEA10E8C1F7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+mn-lt"/>
                <a:ea typeface="Euclid Triangle" panose="020B0504000000000000" pitchFamily="34" charset="-52"/>
                <a:cs typeface="Euclid Triangle" panose="020B0504000000000000" pitchFamily="34" charset="-52"/>
              </a:defRPr>
            </a:lvl1pPr>
          </a:lstStyle>
          <a:p>
            <a:fld id="{F7905CBD-CE7A-5547-B1D4-D54BF5BDB19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5395" y="549275"/>
            <a:ext cx="10980668" cy="498598"/>
          </a:xfrm>
        </p:spPr>
        <p:txBody>
          <a:bodyPr wrap="square" lIns="0" tIns="0" anchor="t">
            <a:sp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5395" y="1047873"/>
            <a:ext cx="10980668" cy="246221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4"/>
          </p:nvPr>
        </p:nvSpPr>
        <p:spPr>
          <a:xfrm>
            <a:off x="695395" y="1645990"/>
            <a:ext cx="10980668" cy="774571"/>
          </a:xfrm>
        </p:spPr>
        <p:txBody>
          <a:bodyPr/>
          <a:lstStyle>
            <a:lvl1pPr>
              <a:buClr>
                <a:schemeClr val="tx1"/>
              </a:buClr>
              <a:defRPr sz="1600"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 sz="1400"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 sz="1200">
                <a:solidFill>
                  <a:schemeClr val="tx2"/>
                </a:solidFill>
              </a:defRPr>
            </a:lvl3pPr>
            <a:lvl4pPr>
              <a:buClr>
                <a:srgbClr val="CEDC00"/>
              </a:buClr>
              <a:defRPr/>
            </a:lvl4pPr>
            <a:lvl5pPr>
              <a:buClr>
                <a:srgbClr val="CEDC00"/>
              </a:buCl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89475A4-620C-48C3-EF81-9C395A24B0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  <a:latin typeface="+mn-lt"/>
                <a:ea typeface="Euclid Triangle" panose="020B0504000000000000" pitchFamily="34" charset="-52"/>
                <a:cs typeface="Euclid Triangle" panose="020B0504000000000000" pitchFamily="34" charset="-52"/>
              </a:defRPr>
            </a:lvl1pPr>
          </a:lstStyle>
          <a:p>
            <a:fld id="{F7905CBD-CE7A-5547-B1D4-D54BF5BDB19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5663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Текст и ключевая фраз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9600" y="549275"/>
            <a:ext cx="4665676" cy="498598"/>
          </a:xfrm>
        </p:spPr>
        <p:txBody>
          <a:bodyPr wrap="square" lIns="0" tIns="0" anchor="t">
            <a:sp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9599" y="1050139"/>
            <a:ext cx="4665676" cy="246221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6275388" y="1635375"/>
            <a:ext cx="5400675" cy="43088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/>
          </p:nvPr>
        </p:nvSpPr>
        <p:spPr>
          <a:xfrm>
            <a:off x="709599" y="1630087"/>
            <a:ext cx="4665676" cy="774571"/>
          </a:xfrm>
        </p:spPr>
        <p:txBody>
          <a:bodyPr/>
          <a:lstStyle>
            <a:lvl1pPr>
              <a:buClr>
                <a:schemeClr val="tx2"/>
              </a:buClr>
              <a:defRPr sz="160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 sz="1200">
                <a:solidFill>
                  <a:schemeClr val="tx2"/>
                </a:solidFill>
              </a:defRPr>
            </a:lvl3pPr>
            <a:lvl4pPr>
              <a:buClr>
                <a:srgbClr val="CEDC00"/>
              </a:buClr>
              <a:defRPr/>
            </a:lvl4pPr>
            <a:lvl5pPr>
              <a:buClr>
                <a:srgbClr val="CEDC00"/>
              </a:buCl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6043CFE-95BA-9517-C13A-1580B0F6187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2"/>
                </a:solidFill>
                <a:latin typeface="+mn-lt"/>
                <a:ea typeface="Euclid Triangle" panose="020B0504000000000000" pitchFamily="34" charset="-52"/>
                <a:cs typeface="Euclid Triangle" panose="020B0504000000000000" pitchFamily="34" charset="-52"/>
              </a:defRPr>
            </a:lvl1pPr>
          </a:lstStyle>
          <a:p>
            <a:fld id="{F7905CBD-CE7A-5547-B1D4-D54BF5BDB19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Текст и ключевая фраз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9600" y="549275"/>
            <a:ext cx="4665676" cy="498598"/>
          </a:xfrm>
        </p:spPr>
        <p:txBody>
          <a:bodyPr wrap="square" lIns="0" tIns="0" anchor="t">
            <a:sp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9599" y="1050139"/>
            <a:ext cx="4665676" cy="246221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6275388" y="1635375"/>
            <a:ext cx="5400675" cy="43088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/>
          </p:nvPr>
        </p:nvSpPr>
        <p:spPr>
          <a:xfrm>
            <a:off x="709599" y="1630087"/>
            <a:ext cx="4665676" cy="774571"/>
          </a:xfrm>
        </p:spPr>
        <p:txBody>
          <a:bodyPr/>
          <a:lstStyle>
            <a:lvl1pPr>
              <a:buClr>
                <a:schemeClr val="tx2"/>
              </a:buClr>
              <a:defRPr sz="160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 sz="1200">
                <a:solidFill>
                  <a:schemeClr val="tx2"/>
                </a:solidFill>
              </a:defRPr>
            </a:lvl3pPr>
            <a:lvl4pPr>
              <a:buClr>
                <a:srgbClr val="CEDC00"/>
              </a:buClr>
              <a:defRPr/>
            </a:lvl4pPr>
            <a:lvl5pPr>
              <a:buClr>
                <a:srgbClr val="CEDC00"/>
              </a:buCl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E498752-3398-B861-C50C-2D44792D7F1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2"/>
                </a:solidFill>
                <a:latin typeface="+mn-lt"/>
                <a:ea typeface="Euclid Triangle" panose="020B0504000000000000" pitchFamily="34" charset="-52"/>
                <a:cs typeface="Euclid Triangle" panose="020B0504000000000000" pitchFamily="34" charset="-52"/>
              </a:defRPr>
            </a:lvl1pPr>
          </a:lstStyle>
          <a:p>
            <a:fld id="{F7905CBD-CE7A-5547-B1D4-D54BF5BDB19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4845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Текст и ключевая фраз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7162722" y="0"/>
            <a:ext cx="502927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9600" y="549275"/>
            <a:ext cx="4665676" cy="498598"/>
          </a:xfrm>
        </p:spPr>
        <p:txBody>
          <a:bodyPr wrap="square" lIns="0" tIns="0" anchor="t">
            <a:sp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9599" y="1050139"/>
            <a:ext cx="4665676" cy="246221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7428148" y="1635375"/>
            <a:ext cx="4247915" cy="43088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/>
          </p:nvPr>
        </p:nvSpPr>
        <p:spPr>
          <a:xfrm>
            <a:off x="709599" y="1630087"/>
            <a:ext cx="4665676" cy="774571"/>
          </a:xfrm>
        </p:spPr>
        <p:txBody>
          <a:bodyPr/>
          <a:lstStyle>
            <a:lvl1pPr>
              <a:buClr>
                <a:schemeClr val="tx2"/>
              </a:buClr>
              <a:defRPr sz="160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 sz="1200">
                <a:solidFill>
                  <a:schemeClr val="tx2"/>
                </a:solidFill>
              </a:defRPr>
            </a:lvl3pPr>
            <a:lvl4pPr>
              <a:buClr>
                <a:srgbClr val="CEDC00"/>
              </a:buClr>
              <a:defRPr/>
            </a:lvl4pPr>
            <a:lvl5pPr>
              <a:buClr>
                <a:srgbClr val="CEDC00"/>
              </a:buCl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D46EEEA-4E79-4500-CFAD-615A11470F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2"/>
                </a:solidFill>
                <a:latin typeface="+mn-lt"/>
                <a:ea typeface="Euclid Triangle" panose="020B0504000000000000" pitchFamily="34" charset="-52"/>
                <a:cs typeface="Euclid Triangle" panose="020B0504000000000000" pitchFamily="34" charset="-52"/>
              </a:defRPr>
            </a:lvl1pPr>
          </a:lstStyle>
          <a:p>
            <a:fld id="{F7905CBD-CE7A-5547-B1D4-D54BF5BDB19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1706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Текст и ключевая фраз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9600" y="549275"/>
            <a:ext cx="4665676" cy="498598"/>
          </a:xfrm>
        </p:spPr>
        <p:txBody>
          <a:bodyPr wrap="square" lIns="0" tIns="0" anchor="t">
            <a:sp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9599" y="1050139"/>
            <a:ext cx="4665676" cy="246221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6275388" y="1635375"/>
            <a:ext cx="5400675" cy="43088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/>
          </p:nvPr>
        </p:nvSpPr>
        <p:spPr>
          <a:xfrm>
            <a:off x="709599" y="1630087"/>
            <a:ext cx="4665676" cy="774571"/>
          </a:xfrm>
        </p:spPr>
        <p:txBody>
          <a:bodyPr/>
          <a:lstStyle>
            <a:lvl1pPr>
              <a:buClr>
                <a:schemeClr val="tx2"/>
              </a:buClr>
              <a:defRPr sz="160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 sz="1200">
                <a:solidFill>
                  <a:schemeClr val="tx2"/>
                </a:solidFill>
              </a:defRPr>
            </a:lvl3pPr>
            <a:lvl4pPr>
              <a:buClr>
                <a:srgbClr val="CEDC00"/>
              </a:buClr>
              <a:defRPr/>
            </a:lvl4pPr>
            <a:lvl5pPr>
              <a:buClr>
                <a:srgbClr val="CEDC00"/>
              </a:buCl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50BEB55-DFF7-8F0C-B7D5-BB8BE6E496E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2"/>
                </a:solidFill>
                <a:latin typeface="+mn-lt"/>
                <a:ea typeface="Euclid Triangle" panose="020B0504000000000000" pitchFamily="34" charset="-52"/>
                <a:cs typeface="Euclid Triangle" panose="020B0504000000000000" pitchFamily="34" charset="-52"/>
              </a:defRPr>
            </a:lvl1pPr>
          </a:lstStyle>
          <a:p>
            <a:fld id="{F7905CBD-CE7A-5547-B1D4-D54BF5BDB19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5878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фото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defRPr>
                <a:solidFill>
                  <a:schemeClr val="accent5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695324" y="5232672"/>
            <a:ext cx="9001125" cy="246221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tx2"/>
                </a:solidFill>
              </a:defRPr>
            </a:lvl2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Второй уровень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3F90AC2-C3E8-2909-4421-C88A45707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3966466"/>
            <a:ext cx="9001124" cy="1083374"/>
          </a:xfr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08A96314-251E-AD05-0ABC-CA939AD268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  <a:latin typeface="+mn-lt"/>
                <a:ea typeface="Euclid Triangle" panose="020B0504000000000000" pitchFamily="34" charset="-52"/>
                <a:cs typeface="Euclid Triangle" panose="020B0504000000000000" pitchFamily="34" charset="-52"/>
              </a:defRPr>
            </a:lvl1pPr>
          </a:lstStyle>
          <a:p>
            <a:fld id="{F7905CBD-CE7A-5547-B1D4-D54BF5BDB19B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Текст и ключевая фраз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9600" y="549275"/>
            <a:ext cx="4665676" cy="498598"/>
          </a:xfrm>
        </p:spPr>
        <p:txBody>
          <a:bodyPr wrap="square" lIns="0" tIns="0" anchor="t">
            <a:sp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9599" y="1050139"/>
            <a:ext cx="4665676" cy="246221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/>
          </p:nvPr>
        </p:nvSpPr>
        <p:spPr>
          <a:xfrm>
            <a:off x="709599" y="1630087"/>
            <a:ext cx="4665676" cy="774571"/>
          </a:xfrm>
        </p:spPr>
        <p:txBody>
          <a:bodyPr/>
          <a:lstStyle>
            <a:lvl1pPr>
              <a:buClr>
                <a:schemeClr val="tx2"/>
              </a:buClr>
              <a:defRPr sz="160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 sz="1200">
                <a:solidFill>
                  <a:schemeClr val="tx2"/>
                </a:solidFill>
              </a:defRPr>
            </a:lvl3pPr>
            <a:lvl4pPr>
              <a:buClr>
                <a:srgbClr val="CEDC00"/>
              </a:buClr>
              <a:defRPr/>
            </a:lvl4pPr>
            <a:lvl5pPr>
              <a:buClr>
                <a:srgbClr val="CEDC00"/>
              </a:buCl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AFDC36F-F516-3B3B-2E6E-B4B8E4EF0B49}"/>
              </a:ext>
            </a:extLst>
          </p:cNvPr>
          <p:cNvSpPr/>
          <p:nvPr userDrawn="1"/>
        </p:nvSpPr>
        <p:spPr>
          <a:xfrm>
            <a:off x="7175500" y="0"/>
            <a:ext cx="5016500" cy="6858000"/>
          </a:xfrm>
          <a:prstGeom prst="rect">
            <a:avLst/>
          </a:prstGeom>
          <a:gradFill flip="none" rotWithShape="1">
            <a:gsLst>
              <a:gs pos="0">
                <a:srgbClr val="131827"/>
              </a:gs>
              <a:gs pos="100000">
                <a:srgbClr val="191F3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19D6CD2-F78F-96F3-22CF-B40A259CE94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2"/>
                </a:solidFill>
                <a:latin typeface="+mn-lt"/>
                <a:ea typeface="Euclid Triangle" panose="020B0504000000000000" pitchFamily="34" charset="-52"/>
                <a:cs typeface="Euclid Triangle" panose="020B0504000000000000" pitchFamily="34" charset="-52"/>
              </a:defRPr>
            </a:lvl1pPr>
          </a:lstStyle>
          <a:p>
            <a:fld id="{F7905CBD-CE7A-5547-B1D4-D54BF5BDB19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9472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Текст и ключевая фраз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9600" y="549275"/>
            <a:ext cx="4665676" cy="498598"/>
          </a:xfrm>
        </p:spPr>
        <p:txBody>
          <a:bodyPr wrap="square" lIns="0" tIns="0" anchor="t">
            <a:sp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9599" y="1050139"/>
            <a:ext cx="4665676" cy="246221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/>
          </p:nvPr>
        </p:nvSpPr>
        <p:spPr>
          <a:xfrm>
            <a:off x="709599" y="1630087"/>
            <a:ext cx="4665676" cy="774571"/>
          </a:xfrm>
        </p:spPr>
        <p:txBody>
          <a:bodyPr/>
          <a:lstStyle>
            <a:lvl1pPr>
              <a:buClr>
                <a:schemeClr val="tx2"/>
              </a:buClr>
              <a:defRPr sz="160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 sz="1200">
                <a:solidFill>
                  <a:schemeClr val="tx2"/>
                </a:solidFill>
              </a:defRPr>
            </a:lvl3pPr>
            <a:lvl4pPr>
              <a:buClr>
                <a:srgbClr val="CEDC00"/>
              </a:buClr>
              <a:defRPr/>
            </a:lvl4pPr>
            <a:lvl5pPr>
              <a:buClr>
                <a:srgbClr val="CEDC00"/>
              </a:buCl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E747E3F-E736-38B0-2B1B-7763F69A0C7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+mn-lt"/>
                <a:ea typeface="Euclid Triangle" panose="020B0504000000000000" pitchFamily="34" charset="-52"/>
                <a:cs typeface="Euclid Triangle" panose="020B0504000000000000" pitchFamily="34" charset="-52"/>
              </a:defRPr>
            </a:lvl1pPr>
          </a:lstStyle>
          <a:p>
            <a:fld id="{F7905CBD-CE7A-5547-B1D4-D54BF5BDB19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655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2 колонк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708219" y="1630087"/>
            <a:ext cx="4668044" cy="774571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/>
          </p:nvPr>
        </p:nvSpPr>
        <p:spPr>
          <a:xfrm>
            <a:off x="6096000" y="1630087"/>
            <a:ext cx="4680938" cy="774571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75B98B2-9898-23D5-5BD3-442B07DCA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95" y="549275"/>
            <a:ext cx="10980668" cy="498598"/>
          </a:xfrm>
        </p:spPr>
        <p:txBody>
          <a:bodyPr wrap="square" lIns="0" tIns="0" anchor="t">
            <a:sp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F98105B1-0D96-059F-D12D-0CC50EA53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95" y="1047873"/>
            <a:ext cx="10980668" cy="246221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144908C6-24E7-5846-C476-14034FCDC8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  <a:latin typeface="+mn-lt"/>
                <a:ea typeface="Euclid Triangle" panose="020B0504000000000000" pitchFamily="34" charset="-52"/>
                <a:cs typeface="Euclid Triangle" panose="020B0504000000000000" pitchFamily="34" charset="-52"/>
              </a:defRPr>
            </a:lvl1pPr>
          </a:lstStyle>
          <a:p>
            <a:fld id="{F7905CBD-CE7A-5547-B1D4-D54BF5BDB19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Текст и ключевая фраз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709599" y="1630116"/>
            <a:ext cx="4665675" cy="430887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/>
          </p:nvPr>
        </p:nvSpPr>
        <p:spPr>
          <a:xfrm>
            <a:off x="6096000" y="1628348"/>
            <a:ext cx="5580063" cy="774571"/>
          </a:xfrm>
        </p:spPr>
        <p:txBody>
          <a:bodyPr/>
          <a:lstStyle>
            <a:lvl1pPr>
              <a:buClr>
                <a:schemeClr val="tx1"/>
              </a:buClr>
              <a:defRPr sz="1600"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 sz="1400"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 sz="1200">
                <a:solidFill>
                  <a:schemeClr val="tx2"/>
                </a:solidFill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2B0D939-AF75-0052-2F18-FE1ED29A8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95" y="549275"/>
            <a:ext cx="10980668" cy="498598"/>
          </a:xfrm>
        </p:spPr>
        <p:txBody>
          <a:bodyPr wrap="square" lIns="0" tIns="0" anchor="t">
            <a:sp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D81D4442-30B4-E735-6ED9-79F123473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95" y="1065318"/>
            <a:ext cx="10980668" cy="246221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04856C78-7DCB-3DC9-119A-F9D38AC216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+mn-lt"/>
                <a:ea typeface="Euclid Triangle" panose="020B0504000000000000" pitchFamily="34" charset="-52"/>
                <a:cs typeface="Euclid Triangle" panose="020B0504000000000000" pitchFamily="34" charset="-52"/>
              </a:defRPr>
            </a:lvl1pPr>
          </a:lstStyle>
          <a:p>
            <a:fld id="{F7905CBD-CE7A-5547-B1D4-D54BF5BDB19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3 колонк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2B0D939-AF75-0052-2F18-FE1ED29A8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95" y="549275"/>
            <a:ext cx="10980668" cy="498598"/>
          </a:xfrm>
        </p:spPr>
        <p:txBody>
          <a:bodyPr wrap="square" lIns="0" tIns="0" anchor="t">
            <a:sp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D81D4442-30B4-E735-6ED9-79F123473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95" y="1065318"/>
            <a:ext cx="10980668" cy="246221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5A3C7542-F39C-79FB-8B07-12E753FA11EA}"/>
              </a:ext>
            </a:extLst>
          </p:cNvPr>
          <p:cNvSpPr/>
          <p:nvPr userDrawn="1"/>
        </p:nvSpPr>
        <p:spPr>
          <a:xfrm>
            <a:off x="695395" y="1638830"/>
            <a:ext cx="2869194" cy="28691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18C00C56-4CEA-DB53-A8EB-4E0620781CCF}"/>
              </a:ext>
            </a:extLst>
          </p:cNvPr>
          <p:cNvSpPr/>
          <p:nvPr userDrawn="1"/>
        </p:nvSpPr>
        <p:spPr>
          <a:xfrm>
            <a:off x="8075613" y="1638830"/>
            <a:ext cx="2869194" cy="28691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444D9DC0-836F-7B14-81A9-103B086BE597}"/>
              </a:ext>
            </a:extLst>
          </p:cNvPr>
          <p:cNvSpPr/>
          <p:nvPr userDrawn="1"/>
        </p:nvSpPr>
        <p:spPr>
          <a:xfrm>
            <a:off x="4456867" y="1638830"/>
            <a:ext cx="2869194" cy="28691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" name="Текст 11">
            <a:extLst>
              <a:ext uri="{FF2B5EF4-FFF2-40B4-BE49-F238E27FC236}">
                <a16:creationId xmlns:a16="http://schemas.microsoft.com/office/drawing/2014/main" id="{560C006C-D160-5989-A741-E98520B377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95" y="4690629"/>
            <a:ext cx="2879655" cy="215444"/>
          </a:xfrm>
        </p:spPr>
        <p:txBody>
          <a:bodyPr/>
          <a:lstStyle>
            <a:lvl1pPr marL="0" indent="0" algn="ctr">
              <a:buClr>
                <a:schemeClr val="accent1"/>
              </a:buClr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Clr>
                <a:schemeClr val="accent1"/>
              </a:buClr>
              <a:buNone/>
              <a:defRPr sz="1200">
                <a:solidFill>
                  <a:schemeClr val="tx2"/>
                </a:solidFill>
              </a:defRPr>
            </a:lvl2pPr>
            <a:lvl3pPr algn="ctr">
              <a:buClr>
                <a:schemeClr val="accent1"/>
              </a:buClr>
              <a:defRPr sz="1100">
                <a:solidFill>
                  <a:schemeClr val="tx2"/>
                </a:solidFill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Текст 11">
            <a:extLst>
              <a:ext uri="{FF2B5EF4-FFF2-40B4-BE49-F238E27FC236}">
                <a16:creationId xmlns:a16="http://schemas.microsoft.com/office/drawing/2014/main" id="{1BAC4CA7-0C1F-6839-B7A9-F9F71988AD0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56867" y="4697919"/>
            <a:ext cx="2869194" cy="215444"/>
          </a:xfrm>
        </p:spPr>
        <p:txBody>
          <a:bodyPr/>
          <a:lstStyle>
            <a:lvl1pPr marL="0" indent="0" algn="ctr">
              <a:buClr>
                <a:schemeClr val="accent1"/>
              </a:buClr>
              <a:buNone/>
              <a:defRPr sz="1400">
                <a:solidFill>
                  <a:schemeClr val="tx2"/>
                </a:solidFill>
              </a:defRPr>
            </a:lvl1pPr>
            <a:lvl2pPr algn="ctr"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2pPr>
            <a:lvl3pPr algn="ctr">
              <a:buClr>
                <a:schemeClr val="accent1"/>
              </a:buClr>
              <a:defRPr sz="1100">
                <a:solidFill>
                  <a:schemeClr val="tx2"/>
                </a:solidFill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11">
            <a:extLst>
              <a:ext uri="{FF2B5EF4-FFF2-40B4-BE49-F238E27FC236}">
                <a16:creationId xmlns:a16="http://schemas.microsoft.com/office/drawing/2014/main" id="{48B1807F-CFEB-88CD-C0F5-E8F0991A1E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75613" y="4690628"/>
            <a:ext cx="2869195" cy="215444"/>
          </a:xfrm>
        </p:spPr>
        <p:txBody>
          <a:bodyPr/>
          <a:lstStyle>
            <a:lvl1pPr marL="0" indent="0" algn="ctr">
              <a:buClr>
                <a:schemeClr val="accent1"/>
              </a:buClr>
              <a:buNone/>
              <a:defRPr sz="1400">
                <a:solidFill>
                  <a:schemeClr val="tx2"/>
                </a:solidFill>
              </a:defRPr>
            </a:lvl1pPr>
            <a:lvl2pPr algn="ctr"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2pPr>
            <a:lvl3pPr algn="ctr">
              <a:buClr>
                <a:schemeClr val="accent1"/>
              </a:buClr>
              <a:defRPr sz="1100">
                <a:solidFill>
                  <a:schemeClr val="tx2"/>
                </a:solidFill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11">
            <a:extLst>
              <a:ext uri="{FF2B5EF4-FFF2-40B4-BE49-F238E27FC236}">
                <a16:creationId xmlns:a16="http://schemas.microsoft.com/office/drawing/2014/main" id="{3135C7B6-4832-CA57-BF7C-D6F85B71B48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96" y="2928101"/>
            <a:ext cx="2869194" cy="276999"/>
          </a:xfrm>
        </p:spPr>
        <p:txBody>
          <a:bodyPr anchor="ctr"/>
          <a:lstStyle>
            <a:lvl1pPr marL="0" indent="0" algn="ctr">
              <a:buClr>
                <a:schemeClr val="accent1"/>
              </a:buClr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Clr>
                <a:schemeClr val="accent1"/>
              </a:buClr>
              <a:buNone/>
              <a:defRPr sz="1200">
                <a:solidFill>
                  <a:schemeClr val="bg2"/>
                </a:solidFill>
              </a:defRPr>
            </a:lvl2pPr>
            <a:lvl3pPr marL="914400" indent="0" algn="ctr">
              <a:buClr>
                <a:schemeClr val="accent1"/>
              </a:buClr>
              <a:buNone/>
              <a:defRPr sz="1100">
                <a:solidFill>
                  <a:schemeClr val="bg2"/>
                </a:solidFill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11">
            <a:extLst>
              <a:ext uri="{FF2B5EF4-FFF2-40B4-BE49-F238E27FC236}">
                <a16:creationId xmlns:a16="http://schemas.microsoft.com/office/drawing/2014/main" id="{EB56D1FF-8027-7488-3CE8-99FA6FCB9C9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55586" y="2935391"/>
            <a:ext cx="2869194" cy="276999"/>
          </a:xfrm>
        </p:spPr>
        <p:txBody>
          <a:bodyPr anchor="ctr"/>
          <a:lstStyle>
            <a:lvl1pPr marL="0" indent="0" algn="ctr">
              <a:buClr>
                <a:schemeClr val="accent1"/>
              </a:buClr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Clr>
                <a:schemeClr val="accent1"/>
              </a:buClr>
              <a:buNone/>
              <a:defRPr sz="1200">
                <a:solidFill>
                  <a:schemeClr val="bg2"/>
                </a:solidFill>
              </a:defRPr>
            </a:lvl2pPr>
            <a:lvl3pPr marL="914400" indent="0" algn="ctr">
              <a:buClr>
                <a:schemeClr val="accent1"/>
              </a:buClr>
              <a:buNone/>
              <a:defRPr sz="1100">
                <a:solidFill>
                  <a:schemeClr val="bg2"/>
                </a:solidFill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11">
            <a:extLst>
              <a:ext uri="{FF2B5EF4-FFF2-40B4-BE49-F238E27FC236}">
                <a16:creationId xmlns:a16="http://schemas.microsoft.com/office/drawing/2014/main" id="{8BDBAC70-448B-CC40-72D5-5A7D131F2AE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075614" y="2928100"/>
            <a:ext cx="2869194" cy="276999"/>
          </a:xfrm>
        </p:spPr>
        <p:txBody>
          <a:bodyPr anchor="ctr"/>
          <a:lstStyle>
            <a:lvl1pPr marL="0" indent="0" algn="ctr">
              <a:buClr>
                <a:schemeClr val="accent1"/>
              </a:buClr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Clr>
                <a:schemeClr val="accent1"/>
              </a:buClr>
              <a:buNone/>
              <a:defRPr sz="1200">
                <a:solidFill>
                  <a:schemeClr val="bg2"/>
                </a:solidFill>
              </a:defRPr>
            </a:lvl2pPr>
            <a:lvl3pPr marL="914400" indent="0" algn="ctr">
              <a:buClr>
                <a:schemeClr val="accent1"/>
              </a:buClr>
              <a:buNone/>
              <a:defRPr sz="1100">
                <a:solidFill>
                  <a:schemeClr val="bg2"/>
                </a:solidFill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DAA60A-19FD-0170-DDBC-2042F905E24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+mn-lt"/>
                <a:ea typeface="Euclid Triangle" panose="020B0504000000000000" pitchFamily="34" charset="-52"/>
                <a:cs typeface="Euclid Triangle" panose="020B0504000000000000" pitchFamily="34" charset="-52"/>
              </a:defRPr>
            </a:lvl1pPr>
          </a:lstStyle>
          <a:p>
            <a:fld id="{F7905CBD-CE7A-5547-B1D4-D54BF5BDB19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6431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Финал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696051E-FB4F-88C0-F601-A520C165DBB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31827"/>
              </a:gs>
              <a:gs pos="100000">
                <a:srgbClr val="191F3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91FE9E0-8013-6EBE-C1FC-EA369284F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5389" y="2530568"/>
            <a:ext cx="4665676" cy="498598"/>
          </a:xfrm>
        </p:spPr>
        <p:txBody>
          <a:bodyPr wrap="square" lIns="0" tIns="0" anchor="t">
            <a:sp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1A7C737D-D5A3-1E88-01BF-31BD6AC270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5388" y="3434308"/>
            <a:ext cx="4665676" cy="246221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Контакты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9536F47-756F-BA4B-255E-87C9F3362CE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  <a:latin typeface="+mn-lt"/>
                <a:ea typeface="Euclid Triangle" panose="020B0504000000000000" pitchFamily="34" charset="-52"/>
                <a:cs typeface="Euclid Triangle" panose="020B0504000000000000" pitchFamily="34" charset="-52"/>
              </a:defRPr>
            </a:lvl1pPr>
          </a:lstStyle>
          <a:p>
            <a:fld id="{F7905CBD-CE7A-5547-B1D4-D54BF5BDB19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4605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Финал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1FC9A75-8A8B-69E6-A0A1-BBCA9C5E102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31827"/>
              </a:gs>
              <a:gs pos="100000">
                <a:srgbClr val="191F3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1A7C737D-D5A3-1E88-01BF-31BD6AC270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0308" y="4935236"/>
            <a:ext cx="4321175" cy="2462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Описание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57D403B5-712F-192C-EE68-1490A5642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0309" y="4339822"/>
            <a:ext cx="4321174" cy="443198"/>
          </a:xfrm>
        </p:spPr>
        <p:txBody>
          <a:bodyPr wrap="square" lIns="0" tIns="0" anchor="t">
            <a:sp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178B33A-ABCE-2DA6-9A22-075F91E3D4B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  <a:latin typeface="+mn-lt"/>
                <a:ea typeface="Euclid Triangle" panose="020B0504000000000000" pitchFamily="34" charset="-52"/>
                <a:cs typeface="Euclid Triangle" panose="020B0504000000000000" pitchFamily="34" charset="-52"/>
              </a:defRPr>
            </a:lvl1pPr>
          </a:lstStyle>
          <a:p>
            <a:fld id="{F7905CBD-CE7A-5547-B1D4-D54BF5BDB19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8381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раздела и фото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6100877" y="0"/>
            <a:ext cx="6091123" cy="6858000"/>
          </a:xfrm>
        </p:spPr>
        <p:txBody>
          <a:bodyPr/>
          <a:lstStyle>
            <a:lvl1pPr marL="0" indent="0">
              <a:buClr>
                <a:schemeClr val="accent5"/>
              </a:buClr>
              <a:buNone/>
              <a:defRPr>
                <a:solidFill>
                  <a:schemeClr val="accent5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3066351"/>
            <a:ext cx="4904562" cy="1083374"/>
          </a:xfrm>
        </p:spPr>
        <p:txBody>
          <a:bodyPr/>
          <a:lstStyle>
            <a:lvl1pPr>
              <a:lnSpc>
                <a:spcPct val="80000"/>
              </a:lnSpc>
              <a:defRPr sz="4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695325" y="4329125"/>
            <a:ext cx="4904562" cy="774571"/>
          </a:xfrm>
        </p:spPr>
        <p:txBody>
          <a:bodyPr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</a:defRPr>
            </a:lvl1pPr>
            <a:lvl2pPr marL="630238" indent="-173038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2"/>
                </a:solidFill>
              </a:defRPr>
            </a:lvl2pPr>
            <a:lvl4pPr marL="1543050" indent="-171450"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</a:defRPr>
            </a:lvl4pPr>
            <a:lvl5pPr>
              <a:defRPr>
                <a:solidFill>
                  <a:srgbClr val="CEDC00"/>
                </a:solidFill>
              </a:defRPr>
            </a:lvl5pPr>
          </a:lstStyle>
          <a:p>
            <a:pPr lvl="0"/>
            <a:r>
              <a:rPr lang="ru-RU" dirty="0"/>
              <a:t>Второй уровень</a:t>
            </a:r>
          </a:p>
          <a:p>
            <a:pPr lvl="1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DDE598F-4072-BF9C-A6BD-BB0BAD0D71B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2"/>
                </a:solidFill>
                <a:latin typeface="+mn-lt"/>
                <a:ea typeface="Euclid Triangle" panose="020B0504000000000000" pitchFamily="34" charset="-52"/>
                <a:cs typeface="Euclid Triangle" panose="020B0504000000000000" pitchFamily="34" charset="-52"/>
              </a:defRPr>
            </a:lvl1pPr>
          </a:lstStyle>
          <a:p>
            <a:fld id="{F7905CBD-CE7A-5547-B1D4-D54BF5BDB19B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3066351"/>
            <a:ext cx="8280400" cy="1083374"/>
          </a:xfr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695325" y="4332559"/>
            <a:ext cx="8280400" cy="774571"/>
          </a:xfrm>
        </p:spPr>
        <p:txBody>
          <a:bodyPr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</a:defRPr>
            </a:lvl1pPr>
            <a:lvl2pPr marL="630238" indent="-173038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2"/>
                </a:solidFill>
              </a:defRPr>
            </a:lvl2pPr>
            <a:lvl4pPr marL="1543050" indent="-171450"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Второй уровень</a:t>
            </a:r>
          </a:p>
          <a:p>
            <a:pPr lvl="1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FAF7D37-8763-DBC0-2157-9CF1D203BD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2"/>
                </a:solidFill>
                <a:latin typeface="+mn-lt"/>
                <a:ea typeface="Euclid Triangle" panose="020B0504000000000000" pitchFamily="34" charset="-52"/>
                <a:cs typeface="Euclid Triangle" panose="020B0504000000000000" pitchFamily="34" charset="-52"/>
              </a:defRPr>
            </a:lvl1pPr>
          </a:lstStyle>
          <a:p>
            <a:fld id="{F7905CBD-CE7A-5547-B1D4-D54BF5BDB19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4391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1_Заголовок раздела без позаголовк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3232023"/>
            <a:ext cx="8280400" cy="1477328"/>
          </a:xfrm>
        </p:spPr>
        <p:txBody>
          <a:bodyPr anchor="ctr"/>
          <a:lstStyle>
            <a:lvl1pPr>
              <a:lnSpc>
                <a:spcPct val="80000"/>
              </a:lnSpc>
              <a:defRPr sz="60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9498A884-5D8E-7D65-B5EE-E529941D7AF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2"/>
                </a:solidFill>
                <a:latin typeface="+mn-lt"/>
                <a:ea typeface="Euclid Triangle" panose="020B0504000000000000" pitchFamily="34" charset="-52"/>
                <a:cs typeface="Euclid Triangle" panose="020B0504000000000000" pitchFamily="34" charset="-52"/>
              </a:defRPr>
            </a:lvl1pPr>
          </a:lstStyle>
          <a:p>
            <a:fld id="{F7905CBD-CE7A-5547-B1D4-D54BF5BDB19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6634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3_Заголовок раздела без позаголовк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3F86D50-93BC-B2A7-4E86-B78DDF1FE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232023"/>
            <a:ext cx="8280400" cy="1477328"/>
          </a:xfrm>
        </p:spPr>
        <p:txBody>
          <a:bodyPr anchor="ctr"/>
          <a:lstStyle>
            <a:lvl1pPr>
              <a:lnSpc>
                <a:spcPct val="80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3091FF9D-F750-356D-3A65-8F2D3CDE95F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+mn-lt"/>
                <a:ea typeface="Euclid Triangle" panose="020B0504000000000000" pitchFamily="34" charset="-52"/>
                <a:cs typeface="Euclid Triangle" panose="020B0504000000000000" pitchFamily="34" charset="-52"/>
              </a:defRPr>
            </a:lvl1pPr>
          </a:lstStyle>
          <a:p>
            <a:fld id="{F7905CBD-CE7A-5547-B1D4-D54BF5BDB19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2065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екст и фото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695325" y="1638038"/>
            <a:ext cx="6480104" cy="713016"/>
          </a:xfrm>
        </p:spPr>
        <p:txBody>
          <a:bodyPr/>
          <a:lstStyle>
            <a:lvl1pPr>
              <a:buClr>
                <a:schemeClr val="tx1"/>
              </a:buClr>
              <a:defRPr sz="1400"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 sz="1200"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 sz="1100">
                <a:solidFill>
                  <a:schemeClr val="tx2"/>
                </a:solidFill>
              </a:defRPr>
            </a:lvl3pPr>
            <a:lvl4pPr>
              <a:defRPr>
                <a:solidFill>
                  <a:srgbClr val="28323C"/>
                </a:solidFill>
              </a:defRPr>
            </a:lvl4pPr>
            <a:lvl5pPr>
              <a:defRPr>
                <a:solidFill>
                  <a:srgbClr val="28323C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/>
          </p:nvPr>
        </p:nvSpPr>
        <p:spPr>
          <a:xfrm>
            <a:off x="7630511" y="0"/>
            <a:ext cx="4561490" cy="6858000"/>
          </a:xfrm>
        </p:spPr>
        <p:txBody>
          <a:bodyPr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8FBF544-D1F6-3EF9-B888-AAEE8D8EC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95" y="549275"/>
            <a:ext cx="6480105" cy="498598"/>
          </a:xfrm>
        </p:spPr>
        <p:txBody>
          <a:bodyPr wrap="square" lIns="0" tIns="0" anchor="t">
            <a:sp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B092EA9C-53A0-7FBD-06B2-4377B6FA35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+mn-lt"/>
                <a:ea typeface="Euclid Triangle" panose="020B0504000000000000" pitchFamily="34" charset="-52"/>
                <a:cs typeface="Euclid Triangle" panose="020B0504000000000000" pitchFamily="34" charset="-52"/>
              </a:defRPr>
            </a:lvl1pPr>
          </a:lstStyle>
          <a:p>
            <a:fld id="{F7905CBD-CE7A-5547-B1D4-D54BF5BDB19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0497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екст и 3 фото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695325" y="1638038"/>
            <a:ext cx="6480104" cy="713016"/>
          </a:xfrm>
        </p:spPr>
        <p:txBody>
          <a:bodyPr/>
          <a:lstStyle>
            <a:lvl1pPr>
              <a:buClr>
                <a:schemeClr val="tx1"/>
              </a:buClr>
              <a:defRPr sz="1400"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 sz="1200"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 sz="1100">
                <a:solidFill>
                  <a:schemeClr val="tx2"/>
                </a:solidFill>
              </a:defRPr>
            </a:lvl3pPr>
            <a:lvl4pPr>
              <a:defRPr>
                <a:solidFill>
                  <a:srgbClr val="28323C"/>
                </a:solidFill>
              </a:defRPr>
            </a:lvl4pPr>
            <a:lvl5pPr>
              <a:defRPr>
                <a:solidFill>
                  <a:srgbClr val="28323C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/>
          </p:nvPr>
        </p:nvSpPr>
        <p:spPr>
          <a:xfrm>
            <a:off x="7896156" y="3429000"/>
            <a:ext cx="2879795" cy="2700338"/>
          </a:xfrm>
        </p:spPr>
        <p:txBody>
          <a:bodyPr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8FBF544-D1F6-3EF9-B888-AAEE8D8EC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95" y="549275"/>
            <a:ext cx="6480105" cy="498598"/>
          </a:xfrm>
        </p:spPr>
        <p:txBody>
          <a:bodyPr wrap="square" lIns="0" tIns="0" anchor="t">
            <a:sp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Рисунок 4">
            <a:extLst>
              <a:ext uri="{FF2B5EF4-FFF2-40B4-BE49-F238E27FC236}">
                <a16:creationId xmlns:a16="http://schemas.microsoft.com/office/drawing/2014/main" id="{013290DE-1AE5-D962-1B4A-53AE84E5E6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95776" y="3429000"/>
            <a:ext cx="2879654" cy="2700338"/>
          </a:xfrm>
        </p:spPr>
        <p:txBody>
          <a:bodyPr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Рисунок 4">
            <a:extLst>
              <a:ext uri="{FF2B5EF4-FFF2-40B4-BE49-F238E27FC236}">
                <a16:creationId xmlns:a16="http://schemas.microsoft.com/office/drawing/2014/main" id="{C9F4CED9-E4FB-D014-51F9-FE0E3DFBD5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5395" y="3429000"/>
            <a:ext cx="2879655" cy="2700338"/>
          </a:xfrm>
        </p:spPr>
        <p:txBody>
          <a:bodyPr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7C50F5-0A0B-947D-5BD3-D1B77AC7EC5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+mn-lt"/>
                <a:ea typeface="Euclid Triangle" panose="020B0504000000000000" pitchFamily="34" charset="-52"/>
                <a:cs typeface="Euclid Triangle" panose="020B0504000000000000" pitchFamily="34" charset="-52"/>
              </a:defRPr>
            </a:lvl1pPr>
          </a:lstStyle>
          <a:p>
            <a:fld id="{F7905CBD-CE7A-5547-B1D4-D54BF5BDB19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9734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57500"/>
            <a:ext cx="10980738" cy="61901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5325" y="1628775"/>
            <a:ext cx="10980738" cy="10233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marL="1466850" marR="0" lvl="3" indent="-952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EDC00"/>
              </a:buClr>
              <a:buSzTx/>
              <a:buFont typeface="Arial"/>
              <a:buChar char="•"/>
              <a:tabLst/>
              <a:defRPr/>
            </a:pPr>
            <a:endParaRPr lang="ru-RU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C3D627F-9E92-557F-1B9A-B0AA547F59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+mn-lt"/>
                <a:ea typeface="Euclid Triangle" panose="020B0504000000000000" pitchFamily="34" charset="-52"/>
                <a:cs typeface="Euclid Triangle" panose="020B0504000000000000" pitchFamily="34" charset="-52"/>
              </a:defRPr>
            </a:lvl1pPr>
          </a:lstStyle>
          <a:p>
            <a:fld id="{F7905CBD-CE7A-5547-B1D4-D54BF5BDB19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5" r:id="rId2"/>
    <p:sldLayoutId id="2147483675" r:id="rId3"/>
    <p:sldLayoutId id="2147483666" r:id="rId4"/>
    <p:sldLayoutId id="2147483698" r:id="rId5"/>
    <p:sldLayoutId id="2147483701" r:id="rId6"/>
    <p:sldLayoutId id="2147483703" r:id="rId7"/>
    <p:sldLayoutId id="2147483677" r:id="rId8"/>
    <p:sldLayoutId id="2147483684" r:id="rId9"/>
    <p:sldLayoutId id="2147483679" r:id="rId10"/>
    <p:sldLayoutId id="2147483681" r:id="rId11"/>
    <p:sldLayoutId id="2147483678" r:id="rId12"/>
    <p:sldLayoutId id="2147483676" r:id="rId13"/>
    <p:sldLayoutId id="2147483669" r:id="rId14"/>
    <p:sldLayoutId id="2147483665" r:id="rId15"/>
    <p:sldLayoutId id="2147483688" r:id="rId16"/>
    <p:sldLayoutId id="2147483672" r:id="rId17"/>
    <p:sldLayoutId id="2147483686" r:id="rId18"/>
    <p:sldLayoutId id="2147483664" r:id="rId19"/>
    <p:sldLayoutId id="2147483671" r:id="rId20"/>
    <p:sldLayoutId id="2147483662" r:id="rId21"/>
    <p:sldLayoutId id="2147483685" r:id="rId22"/>
    <p:sldLayoutId id="2147483687" r:id="rId23"/>
    <p:sldLayoutId id="2147483673" r:id="rId24"/>
    <p:sldLayoutId id="2147483690" r:id="rId25"/>
    <p:sldLayoutId id="2147483649" r:id="rId26"/>
    <p:sldLayoutId id="2147483705" r:id="rId27"/>
    <p:sldLayoutId id="2147483708" r:id="rId28"/>
    <p:sldLayoutId id="2147483704" r:id="rId29"/>
    <p:sldLayoutId id="2147483706" r:id="rId30"/>
    <p:sldLayoutId id="2147483707" r:id="rId31"/>
    <p:sldLayoutId id="2147483668" r:id="rId32"/>
    <p:sldLayoutId id="2147483663" r:id="rId33"/>
    <p:sldLayoutId id="2147483689" r:id="rId34"/>
    <p:sldLayoutId id="2147483691" r:id="rId35"/>
    <p:sldLayoutId id="2147483692" r:id="rId3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2"/>
          </a:solidFill>
          <a:latin typeface="Onest" pitchFamily="2" charset="0"/>
          <a:ea typeface="Onest" pitchFamily="2" charset="0"/>
          <a:cs typeface="Arial" charset="0"/>
        </a:defRPr>
      </a:lvl1pPr>
    </p:titleStyle>
    <p:bodyStyle>
      <a:lvl1pPr marL="139700" indent="-139700" algn="l" defTabSz="914400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Font typeface="Arial"/>
        <a:buChar char="•"/>
        <a:tabLst/>
        <a:defRPr sz="1600" kern="1200">
          <a:solidFill>
            <a:schemeClr val="tx2"/>
          </a:solidFill>
          <a:latin typeface="Onest" pitchFamily="2" charset="0"/>
          <a:ea typeface="Onest" pitchFamily="2" charset="0"/>
          <a:cs typeface="Arial" charset="0"/>
        </a:defRPr>
      </a:lvl1pPr>
      <a:lvl2pPr marL="630238" indent="-173038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/>
        <a:buChar char="•"/>
        <a:tabLst/>
        <a:defRPr sz="1400" kern="1200">
          <a:solidFill>
            <a:schemeClr val="tx2"/>
          </a:solidFill>
          <a:latin typeface="Onest" pitchFamily="2" charset="0"/>
          <a:ea typeface="Onest" pitchFamily="2" charset="0"/>
          <a:cs typeface="Arial" charset="0"/>
        </a:defRPr>
      </a:lvl2pPr>
      <a:lvl3pPr marL="1023938" indent="-109538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/>
        <a:buChar char="•"/>
        <a:tabLst/>
        <a:defRPr sz="1200" kern="1200">
          <a:solidFill>
            <a:schemeClr val="tx2"/>
          </a:solidFill>
          <a:latin typeface="Onest" pitchFamily="2" charset="0"/>
          <a:ea typeface="Onest" pitchFamily="2" charset="0"/>
          <a:cs typeface="Arial" charset="0"/>
        </a:defRPr>
      </a:lvl3pPr>
      <a:lvl4pPr marL="1371600" marR="0" indent="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chemeClr val="tx1"/>
        </a:buClr>
        <a:buSzTx/>
        <a:buFont typeface="Arial"/>
        <a:buNone/>
        <a:tabLst/>
        <a:defRPr sz="1200" kern="1200">
          <a:solidFill>
            <a:schemeClr val="tx2"/>
          </a:solidFill>
          <a:latin typeface="Onest" pitchFamily="2" charset="0"/>
          <a:ea typeface="Onest" pitchFamily="2" charset="0"/>
          <a:cs typeface="Arial" charset="0"/>
        </a:defRPr>
      </a:lvl4pPr>
      <a:lvl5pPr marL="1917700" indent="-88900" algn="l" defTabSz="914400" rtl="0" eaLnBrk="1" latinLnBrk="0" hangingPunct="1">
        <a:lnSpc>
          <a:spcPct val="100000"/>
        </a:lnSpc>
        <a:spcBef>
          <a:spcPts val="500"/>
        </a:spcBef>
        <a:buClr>
          <a:srgbClr val="CEDC00"/>
        </a:buClr>
        <a:buFont typeface="Arial"/>
        <a:buChar char="•"/>
        <a:tabLst/>
        <a:defRPr sz="1000" kern="1200">
          <a:solidFill>
            <a:srgbClr val="28323C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>
          <p15:clr>
            <a:srgbClr val="F26B43"/>
          </p15:clr>
        </p15:guide>
        <p15:guide id="2" pos="438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pos="7355">
          <p15:clr>
            <a:srgbClr val="F26B43"/>
          </p15:clr>
        </p15:guide>
        <p15:guide id="7" pos="1118">
          <p15:clr>
            <a:srgbClr val="A4A3A4"/>
          </p15:clr>
        </p15:guide>
        <p15:guide id="8" pos="1005">
          <p15:clr>
            <a:srgbClr val="A4A3A4"/>
          </p15:clr>
        </p15:guide>
        <p15:guide id="9" pos="1685">
          <p15:clr>
            <a:srgbClr val="A4A3A4"/>
          </p15:clr>
        </p15:guide>
        <p15:guide id="10" pos="1572">
          <p15:clr>
            <a:srgbClr val="A4A3A4"/>
          </p15:clr>
        </p15:guide>
        <p15:guide id="11" pos="2252">
          <p15:clr>
            <a:srgbClr val="A4A3A4"/>
          </p15:clr>
        </p15:guide>
        <p15:guide id="12" pos="2139">
          <p15:clr>
            <a:srgbClr val="A4A3A4"/>
          </p15:clr>
        </p15:guide>
        <p15:guide id="13" pos="2819">
          <p15:clr>
            <a:srgbClr val="A4A3A4"/>
          </p15:clr>
        </p15:guide>
        <p15:guide id="14" pos="2706">
          <p15:clr>
            <a:srgbClr val="A4A3A4"/>
          </p15:clr>
        </p15:guide>
        <p15:guide id="15" pos="3273">
          <p15:clr>
            <a:srgbClr val="A4A3A4"/>
          </p15:clr>
        </p15:guide>
        <p15:guide id="16" pos="3386">
          <p15:clr>
            <a:srgbClr val="A4A3A4"/>
          </p15:clr>
        </p15:guide>
        <p15:guide id="17" pos="3953">
          <p15:clr>
            <a:srgbClr val="A4A3A4"/>
          </p15:clr>
        </p15:guide>
        <p15:guide id="18" pos="3840">
          <p15:clr>
            <a:srgbClr val="547EBF"/>
          </p15:clr>
        </p15:guide>
        <p15:guide id="19" pos="4520">
          <p15:clr>
            <a:srgbClr val="A4A3A4"/>
          </p15:clr>
        </p15:guide>
        <p15:guide id="20" pos="4407">
          <p15:clr>
            <a:srgbClr val="A4A3A4"/>
          </p15:clr>
        </p15:guide>
        <p15:guide id="21" pos="5087">
          <p15:clr>
            <a:srgbClr val="A4A3A4"/>
          </p15:clr>
        </p15:guide>
        <p15:guide id="22" pos="4974">
          <p15:clr>
            <a:srgbClr val="A4A3A4"/>
          </p15:clr>
        </p15:guide>
        <p15:guide id="23" pos="5654">
          <p15:clr>
            <a:srgbClr val="A4A3A4"/>
          </p15:clr>
        </p15:guide>
        <p15:guide id="24" pos="5541">
          <p15:clr>
            <a:srgbClr val="A4A3A4"/>
          </p15:clr>
        </p15:guide>
        <p15:guide id="25" pos="6221">
          <p15:clr>
            <a:srgbClr val="A4A3A4"/>
          </p15:clr>
        </p15:guide>
        <p15:guide id="26" pos="6108">
          <p15:clr>
            <a:srgbClr val="A4A3A4"/>
          </p15:clr>
        </p15:guide>
        <p15:guide id="27" orient="horz" pos="913">
          <p15:clr>
            <a:srgbClr val="A4A3A4"/>
          </p15:clr>
        </p15:guide>
        <p15:guide id="28" orient="horz" pos="1026">
          <p15:clr>
            <a:srgbClr val="9FCC3B"/>
          </p15:clr>
        </p15:guide>
        <p15:guide id="29" orient="horz" pos="2047">
          <p15:clr>
            <a:srgbClr val="A4A3A4"/>
          </p15:clr>
        </p15:guide>
        <p15:guide id="30" orient="horz" pos="2160">
          <p15:clr>
            <a:srgbClr val="547EBF"/>
          </p15:clr>
        </p15:guide>
        <p15:guide id="31" orient="horz" pos="3294">
          <p15:clr>
            <a:srgbClr val="A4A3A4"/>
          </p15:clr>
        </p15:guide>
        <p15:guide id="32" orient="horz" pos="3748">
          <p15:clr>
            <a:srgbClr val="A4A3A4"/>
          </p15:clr>
        </p15:guide>
        <p15:guide id="34" orient="horz" pos="459">
          <p15:clr>
            <a:srgbClr val="A4A3A4"/>
          </p15:clr>
        </p15:guide>
        <p15:guide id="35" orient="horz" pos="1480">
          <p15:clr>
            <a:srgbClr val="A4A3A4"/>
          </p15:clr>
        </p15:guide>
        <p15:guide id="36" orient="horz" pos="1593">
          <p15:clr>
            <a:srgbClr val="A4A3A4"/>
          </p15:clr>
        </p15:guide>
        <p15:guide id="37" orient="horz" pos="2614">
          <p15:clr>
            <a:srgbClr val="A4A3A4"/>
          </p15:clr>
        </p15:guide>
        <p15:guide id="38" orient="horz" pos="2727">
          <p15:clr>
            <a:srgbClr val="A4A3A4"/>
          </p15:clr>
        </p15:guide>
        <p15:guide id="39" orient="horz" pos="3181">
          <p15:clr>
            <a:srgbClr val="A4A3A4"/>
          </p15:clr>
        </p15:guide>
        <p15:guide id="40" pos="6788">
          <p15:clr>
            <a:srgbClr val="A4A3A4"/>
          </p15:clr>
        </p15:guide>
        <p15:guide id="41" pos="6675">
          <p15:clr>
            <a:srgbClr val="A4A3A4"/>
          </p15:clr>
        </p15:guide>
        <p15:guide id="43" pos="7242">
          <p15:clr>
            <a:srgbClr val="A4A3A4"/>
          </p15:clr>
        </p15:guide>
        <p15:guide id="44" pos="55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image" Target="../media/image36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4.emf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3.emf"/><Relationship Id="rId4" Type="http://schemas.openxmlformats.org/officeDocument/2006/relationships/diagramLayout" Target="../diagrams/layout1.xml"/><Relationship Id="rId9" Type="http://schemas.openxmlformats.org/officeDocument/2006/relationships/image" Target="../media/image32.emf"/><Relationship Id="rId14" Type="http://schemas.openxmlformats.org/officeDocument/2006/relationships/image" Target="../media/image3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mailto:grishin@nabix.ru" TargetMode="Externa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sv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Relationship Id="rId22" Type="http://schemas.openxmlformats.org/officeDocument/2006/relationships/image" Target="../media/image2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26F1E-C895-5481-D0BF-37137D9A4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4481608"/>
            <a:ext cx="9001124" cy="568232"/>
          </a:xfrm>
        </p:spPr>
        <p:txBody>
          <a:bodyPr/>
          <a:lstStyle/>
          <a:p>
            <a:r>
              <a:rPr lang="en" dirty="0">
                <a:effectLst/>
              </a:rPr>
              <a:t>NABIX</a:t>
            </a:r>
            <a:r>
              <a:rPr lang="en-US" dirty="0"/>
              <a:t> Fintech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ABFD77-9244-24EB-96D2-6C9DB78265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Автоматизация финансового бизнеса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9F6D4FD-AE8B-C09C-DD3D-ED93F007C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5326" y="619443"/>
            <a:ext cx="2352674" cy="129397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E584966-6B3D-F385-7307-38641ED8D0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6946" r="13408"/>
          <a:stretch/>
        </p:blipFill>
        <p:spPr>
          <a:xfrm>
            <a:off x="6286500" y="0"/>
            <a:ext cx="5905500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28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BF8CDFE-A5FA-BCF7-787C-BAEC97684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95" y="549275"/>
            <a:ext cx="10980668" cy="506485"/>
          </a:xfrm>
        </p:spPr>
        <p:txBody>
          <a:bodyPr/>
          <a:lstStyle/>
          <a:p>
            <a:r>
              <a:rPr lang="ru-RU" dirty="0"/>
              <a:t>Функционал клиента</a:t>
            </a: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1CBA592F-1594-9DD1-CF80-C9327C237378}"/>
              </a:ext>
            </a:extLst>
          </p:cNvPr>
          <p:cNvSpPr/>
          <p:nvPr/>
        </p:nvSpPr>
        <p:spPr>
          <a:xfrm>
            <a:off x="4419285" y="1448780"/>
            <a:ext cx="3526097" cy="218211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300"/>
              </a:spcBef>
              <a:buNone/>
            </a:pPr>
            <a:r>
              <a:rPr lang="ru-RU" sz="2000" dirty="0">
                <a:solidFill>
                  <a:schemeClr val="bg1"/>
                </a:solidFill>
                <a:latin typeface="Onest Medium" pitchFamily="2" charset="0"/>
              </a:rPr>
              <a:t>с</a:t>
            </a:r>
            <a:r>
              <a:rPr lang="ru-RU" sz="2000" dirty="0">
                <a:solidFill>
                  <a:schemeClr val="bg1"/>
                </a:solidFill>
                <a:effectLst/>
                <a:latin typeface="Onest Medium" pitchFamily="2" charset="0"/>
              </a:rPr>
              <a:t> помощью электронной подписи (</a:t>
            </a:r>
            <a:r>
              <a:rPr lang="en-US" sz="2000" dirty="0">
                <a:solidFill>
                  <a:schemeClr val="bg1"/>
                </a:solidFill>
                <a:effectLst/>
                <a:latin typeface="Onest Medium" pitchFamily="2" charset="0"/>
              </a:rPr>
              <a:t>SMS</a:t>
            </a:r>
            <a:r>
              <a:rPr lang="ru-RU" sz="2000" dirty="0">
                <a:solidFill>
                  <a:schemeClr val="bg1"/>
                </a:solidFill>
                <a:effectLst/>
                <a:latin typeface="Onest Medium" pitchFamily="2" charset="0"/>
              </a:rPr>
              <a:t>-код), </a:t>
            </a:r>
            <a:br>
              <a:rPr lang="ru-RU" sz="2000" dirty="0">
                <a:solidFill>
                  <a:schemeClr val="bg1"/>
                </a:solidFill>
                <a:effectLst/>
                <a:latin typeface="Onest Medium" pitchFamily="2" charset="0"/>
              </a:rPr>
            </a:br>
            <a:r>
              <a:rPr lang="ru-RU" sz="2000" dirty="0">
                <a:solidFill>
                  <a:schemeClr val="bg1"/>
                </a:solidFill>
                <a:effectLst/>
                <a:latin typeface="Onest Medium" pitchFamily="2" charset="0"/>
              </a:rPr>
              <a:t>не посещая офис, </a:t>
            </a:r>
            <a:br>
              <a:rPr lang="ru-RU" sz="2000" dirty="0">
                <a:solidFill>
                  <a:schemeClr val="bg1"/>
                </a:solidFill>
                <a:effectLst/>
                <a:latin typeface="Onest Medium" pitchFamily="2" charset="0"/>
              </a:rPr>
            </a:br>
            <a:r>
              <a:rPr lang="ru-RU" sz="2000" dirty="0">
                <a:solidFill>
                  <a:schemeClr val="bg1"/>
                </a:solidFill>
                <a:effectLst/>
                <a:latin typeface="Onest Medium" pitchFamily="2" charset="0"/>
              </a:rPr>
              <a:t>ваш клиент сможет</a:t>
            </a:r>
            <a:endParaRPr lang="ru-RU" sz="2000" dirty="0">
              <a:solidFill>
                <a:schemeClr val="bg1"/>
              </a:solidFill>
              <a:latin typeface="Onest Medium" pitchFamily="2" charset="0"/>
            </a:endParaRP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id="{B1B1519B-B5D6-760B-860E-3CDCBC73A6DF}"/>
              </a:ext>
            </a:extLst>
          </p:cNvPr>
          <p:cNvSpPr/>
          <p:nvPr/>
        </p:nvSpPr>
        <p:spPr>
          <a:xfrm>
            <a:off x="700640" y="1448779"/>
            <a:ext cx="3667167" cy="218211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>
              <a:spcBef>
                <a:spcPts val="300"/>
              </a:spcBef>
              <a:buFont typeface="Arial"/>
              <a:buNone/>
            </a:pPr>
            <a:r>
              <a:rPr lang="ru-RU" sz="2000" spc="-30" dirty="0">
                <a:solidFill>
                  <a:schemeClr val="tx1"/>
                </a:solidFill>
                <a:latin typeface="Onest Medium" pitchFamily="2" charset="0"/>
              </a:rPr>
              <a:t>Инвестиционные продукты</a:t>
            </a:r>
            <a:endParaRPr lang="ru-RU" sz="1400" spc="-30" dirty="0">
              <a:solidFill>
                <a:schemeClr val="tx1"/>
              </a:solidFill>
              <a:latin typeface="Onest Medium" pitchFamily="2" charset="0"/>
            </a:endParaRPr>
          </a:p>
          <a:p>
            <a:pPr marL="180975" indent="-1809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Onest" pitchFamily="2" charset="0"/>
              </a:rPr>
              <a:t>Купить любые </a:t>
            </a:r>
            <a:r>
              <a:rPr lang="ru-RU" sz="1400" dirty="0" err="1">
                <a:solidFill>
                  <a:schemeClr val="tx1"/>
                </a:solidFill>
                <a:latin typeface="Onest" pitchFamily="2" charset="0"/>
              </a:rPr>
              <a:t>инвест</a:t>
            </a:r>
            <a:r>
              <a:rPr lang="ru-RU" sz="1400" dirty="0">
                <a:solidFill>
                  <a:schemeClr val="tx1"/>
                </a:solidFill>
                <a:latin typeface="Onest" pitchFamily="2" charset="0"/>
              </a:rPr>
              <a:t>. продукты </a:t>
            </a:r>
            <a:br>
              <a:rPr lang="ru-RU" sz="1400" dirty="0">
                <a:solidFill>
                  <a:schemeClr val="tx1"/>
                </a:solidFill>
                <a:latin typeface="Onest" pitchFamily="2" charset="0"/>
              </a:rPr>
            </a:br>
            <a:r>
              <a:rPr lang="ru-RU" sz="1400" dirty="0">
                <a:solidFill>
                  <a:schemeClr val="tx1"/>
                </a:solidFill>
                <a:latin typeface="Onest" pitchFamily="2" charset="0"/>
              </a:rPr>
              <a:t>на витрине доступных продуктов</a:t>
            </a:r>
          </a:p>
          <a:p>
            <a:pPr marL="180975" indent="-1809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Onest" pitchFamily="2" charset="0"/>
              </a:rPr>
              <a:t>Сменить продукт и вывести средства полностью/частично</a:t>
            </a:r>
          </a:p>
          <a:p>
            <a:pPr marL="180975" indent="-1809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Onest" pitchFamily="2" charset="0"/>
              </a:rPr>
              <a:t>Подать поручение на покупку/продажу ценных бумаг</a:t>
            </a:r>
          </a:p>
          <a:p>
            <a:pPr marL="180975" indent="-1809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Onest" pitchFamily="2" charset="0"/>
              </a:rPr>
              <a:t>Изучить все продукты</a:t>
            </a:r>
            <a:endParaRPr lang="en-US" altLang="ru-RU" sz="1200" dirty="0">
              <a:solidFill>
                <a:schemeClr val="tx1"/>
              </a:solidFill>
              <a:latin typeface="Onest" pitchFamily="2" charset="0"/>
            </a:endParaRP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9AA20EA2-2AAD-BFBC-56CE-0EE8FEA47B0F}"/>
              </a:ext>
            </a:extLst>
          </p:cNvPr>
          <p:cNvSpPr/>
          <p:nvPr/>
        </p:nvSpPr>
        <p:spPr>
          <a:xfrm>
            <a:off x="689929" y="3947181"/>
            <a:ext cx="3515384" cy="218211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r>
              <a:rPr lang="ru-RU" sz="2000" dirty="0">
                <a:solidFill>
                  <a:schemeClr val="tx1"/>
                </a:solidFill>
                <a:effectLst/>
                <a:latin typeface="Onest Medium" pitchFamily="2" charset="0"/>
              </a:rPr>
              <a:t>Персональные данные</a:t>
            </a:r>
            <a:endParaRPr lang="ru-RU" sz="1400" dirty="0">
              <a:solidFill>
                <a:schemeClr val="tx1"/>
              </a:solidFill>
              <a:latin typeface="Onest Medium" pitchFamily="2" charset="0"/>
            </a:endParaRPr>
          </a:p>
          <a:p>
            <a:pPr marL="180975" indent="-1809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effectLst/>
                <a:latin typeface="Onest" pitchFamily="2" charset="0"/>
              </a:rPr>
              <a:t>Изменить анкетные данные</a:t>
            </a:r>
          </a:p>
          <a:p>
            <a:pPr marL="180975" indent="-1809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effectLst/>
                <a:latin typeface="Onest" pitchFamily="2" charset="0"/>
              </a:rPr>
              <a:t>Добавить нескольких банковских реквизитов в различных валютах</a:t>
            </a:r>
          </a:p>
          <a:p>
            <a:pPr marL="180975" indent="-1809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effectLst/>
                <a:latin typeface="Onest" pitchFamily="2" charset="0"/>
              </a:rPr>
              <a:t>Сменить пароль, используя двухфакторную аутентификацию</a:t>
            </a:r>
          </a:p>
        </p:txBody>
      </p:sp>
      <p:sp>
        <p:nvSpPr>
          <p:cNvPr id="48" name="Скругленный прямоугольник 47">
            <a:extLst>
              <a:ext uri="{FF2B5EF4-FFF2-40B4-BE49-F238E27FC236}">
                <a16:creationId xmlns:a16="http://schemas.microsoft.com/office/drawing/2014/main" id="{3AAA0509-92FE-0627-63CE-34D699BEC15E}"/>
              </a:ext>
            </a:extLst>
          </p:cNvPr>
          <p:cNvSpPr/>
          <p:nvPr/>
        </p:nvSpPr>
        <p:spPr>
          <a:xfrm>
            <a:off x="4419285" y="3947180"/>
            <a:ext cx="3515384" cy="218211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r>
              <a:rPr lang="ru-RU" sz="2000" dirty="0">
                <a:solidFill>
                  <a:schemeClr val="tx1"/>
                </a:solidFill>
                <a:latin typeface="Onest Medium" pitchFamily="2" charset="0"/>
              </a:rPr>
              <a:t>Д</a:t>
            </a:r>
            <a:r>
              <a:rPr lang="ru-RU" sz="2000" dirty="0">
                <a:solidFill>
                  <a:schemeClr val="tx1"/>
                </a:solidFill>
                <a:effectLst/>
                <a:latin typeface="Onest Medium" pitchFamily="2" charset="0"/>
              </a:rPr>
              <a:t>окументы</a:t>
            </a:r>
            <a:endParaRPr lang="ru-RU" sz="1400" dirty="0">
              <a:solidFill>
                <a:schemeClr val="tx1"/>
              </a:solidFill>
              <a:latin typeface="Onest Medium" pitchFamily="2" charset="0"/>
            </a:endParaRPr>
          </a:p>
          <a:p>
            <a:pPr marL="180975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effectLst/>
                <a:latin typeface="Onest" pitchFamily="2" charset="0"/>
              </a:rPr>
              <a:t>Подать заявку на получение любых документов и видеть статус заявки</a:t>
            </a:r>
          </a:p>
          <a:p>
            <a:pPr marL="180975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effectLst/>
                <a:latin typeface="Onest" pitchFamily="2" charset="0"/>
              </a:rPr>
              <a:t>Увидеть историю заявок и опера-</a:t>
            </a:r>
            <a:r>
              <a:rPr lang="ru-RU" sz="1400" dirty="0" err="1">
                <a:solidFill>
                  <a:schemeClr val="tx1"/>
                </a:solidFill>
                <a:effectLst/>
                <a:latin typeface="Onest" pitchFamily="2" charset="0"/>
              </a:rPr>
              <a:t>ций</a:t>
            </a:r>
            <a:r>
              <a:rPr lang="ru-RU" sz="1400" dirty="0">
                <a:solidFill>
                  <a:schemeClr val="tx1"/>
                </a:solidFill>
                <a:effectLst/>
                <a:latin typeface="Onest" pitchFamily="2" charset="0"/>
              </a:rPr>
              <a:t> с возможностью поиска </a:t>
            </a:r>
            <a:br>
              <a:rPr lang="ru-RU" sz="1400" dirty="0">
                <a:solidFill>
                  <a:schemeClr val="tx1"/>
                </a:solidFill>
                <a:effectLst/>
                <a:latin typeface="Onest" pitchFamily="2" charset="0"/>
              </a:rPr>
            </a:br>
            <a:r>
              <a:rPr lang="ru-RU" sz="1400" dirty="0">
                <a:solidFill>
                  <a:schemeClr val="tx1"/>
                </a:solidFill>
                <a:effectLst/>
                <a:latin typeface="Onest" pitchFamily="2" charset="0"/>
              </a:rPr>
              <a:t>и фильтрации</a:t>
            </a:r>
          </a:p>
          <a:p>
            <a:pPr marL="180975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effectLst/>
                <a:latin typeface="Onest" pitchFamily="2" charset="0"/>
              </a:rPr>
              <a:t>Получить отчетность</a:t>
            </a:r>
            <a:endParaRPr lang="ru-RU" sz="1400" dirty="0">
              <a:solidFill>
                <a:schemeClr val="tx1"/>
              </a:solidFill>
              <a:latin typeface="Onest" pitchFamily="2" charset="0"/>
            </a:endParaRPr>
          </a:p>
        </p:txBody>
      </p:sp>
      <p:sp>
        <p:nvSpPr>
          <p:cNvPr id="49" name="Скругленный прямоугольник 48">
            <a:extLst>
              <a:ext uri="{FF2B5EF4-FFF2-40B4-BE49-F238E27FC236}">
                <a16:creationId xmlns:a16="http://schemas.microsoft.com/office/drawing/2014/main" id="{A3610D57-CE6D-0072-4637-5615DDC63AB5}"/>
              </a:ext>
            </a:extLst>
          </p:cNvPr>
          <p:cNvSpPr/>
          <p:nvPr/>
        </p:nvSpPr>
        <p:spPr>
          <a:xfrm>
            <a:off x="8159354" y="3947180"/>
            <a:ext cx="3515384" cy="218211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r>
              <a:rPr lang="ru-RU" sz="2000" dirty="0">
                <a:solidFill>
                  <a:schemeClr val="tx1"/>
                </a:solidFill>
                <a:effectLst/>
                <a:latin typeface="Onest Medium" pitchFamily="2" charset="0"/>
              </a:rPr>
              <a:t>Поддержка</a:t>
            </a:r>
            <a:endParaRPr lang="ru-RU" sz="1400" dirty="0">
              <a:solidFill>
                <a:schemeClr val="tx1"/>
              </a:solidFill>
              <a:latin typeface="Onest Medium" pitchFamily="2" charset="0"/>
            </a:endParaRPr>
          </a:p>
          <a:p>
            <a:pPr marL="180975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effectLst/>
                <a:latin typeface="Onest" pitchFamily="2" charset="0"/>
              </a:rPr>
              <a:t>Связаться с персональным менеджером</a:t>
            </a:r>
          </a:p>
          <a:p>
            <a:pPr marL="180975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effectLst/>
                <a:latin typeface="Onest" pitchFamily="2" charset="0"/>
              </a:rPr>
              <a:t>Получать уведомления и новости </a:t>
            </a:r>
            <a:br>
              <a:rPr lang="ru-RU" sz="1400" dirty="0">
                <a:solidFill>
                  <a:schemeClr val="tx1"/>
                </a:solidFill>
                <a:effectLst/>
                <a:latin typeface="Onest" pitchFamily="2" charset="0"/>
              </a:rPr>
            </a:br>
            <a:r>
              <a:rPr lang="ru-RU" sz="1400" dirty="0">
                <a:solidFill>
                  <a:schemeClr val="tx1"/>
                </a:solidFill>
                <a:effectLst/>
                <a:latin typeface="Onest" pitchFamily="2" charset="0"/>
              </a:rPr>
              <a:t>от компании</a:t>
            </a:r>
            <a:endParaRPr lang="ru-RU" sz="1400" dirty="0">
              <a:solidFill>
                <a:schemeClr val="tx1"/>
              </a:solidFill>
              <a:latin typeface="Onest" pitchFamily="2" charset="0"/>
            </a:endParaRPr>
          </a:p>
        </p:txBody>
      </p:sp>
      <p:sp>
        <p:nvSpPr>
          <p:cNvPr id="50" name="Скругленный прямоугольник 49">
            <a:extLst>
              <a:ext uri="{FF2B5EF4-FFF2-40B4-BE49-F238E27FC236}">
                <a16:creationId xmlns:a16="http://schemas.microsoft.com/office/drawing/2014/main" id="{FBA41F63-8287-AB0E-ABE4-EDD0E5517FC6}"/>
              </a:ext>
            </a:extLst>
          </p:cNvPr>
          <p:cNvSpPr/>
          <p:nvPr/>
        </p:nvSpPr>
        <p:spPr>
          <a:xfrm>
            <a:off x="8159354" y="1448780"/>
            <a:ext cx="3515384" cy="218211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>
              <a:spcBef>
                <a:spcPts val="300"/>
              </a:spcBef>
              <a:buFont typeface="Arial"/>
              <a:buNone/>
            </a:pPr>
            <a:r>
              <a:rPr lang="ru-RU" sz="2000" dirty="0">
                <a:solidFill>
                  <a:schemeClr val="tx1"/>
                </a:solidFill>
                <a:latin typeface="Onest Medium" pitchFamily="2" charset="0"/>
              </a:rPr>
              <a:t>Портфель клиента</a:t>
            </a:r>
            <a:endParaRPr lang="ru-RU" sz="1400" dirty="0">
              <a:solidFill>
                <a:schemeClr val="tx1"/>
              </a:solidFill>
              <a:latin typeface="Onest Medium" pitchFamily="2" charset="0"/>
            </a:endParaRPr>
          </a:p>
          <a:p>
            <a:pPr marL="180975" indent="-1809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Onest" pitchFamily="2" charset="0"/>
              </a:rPr>
              <a:t>Посмотреть состав и состояние</a:t>
            </a:r>
          </a:p>
          <a:p>
            <a:pPr marL="180975" indent="-1809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Onest" pitchFamily="2" charset="0"/>
              </a:rPr>
              <a:t>Узнать доходность с </a:t>
            </a:r>
            <a:r>
              <a:rPr lang="ru-RU" sz="1400" dirty="0" err="1">
                <a:solidFill>
                  <a:schemeClr val="tx1"/>
                </a:solidFill>
                <a:latin typeface="Onest" pitchFamily="2" charset="0"/>
              </a:rPr>
              <a:t>конвер-тацией</a:t>
            </a:r>
            <a:r>
              <a:rPr lang="ru-RU" sz="1400" dirty="0">
                <a:solidFill>
                  <a:schemeClr val="tx1"/>
                </a:solidFill>
                <a:latin typeface="Onest" pitchFamily="2" charset="0"/>
              </a:rPr>
              <a:t> в различные валюты</a:t>
            </a:r>
          </a:p>
          <a:p>
            <a:pPr marL="180975" indent="-1809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Onest" pitchFamily="2" charset="0"/>
              </a:rPr>
              <a:t>Оформить заявку на открытие/ закрытие брокерского счета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16FB01C-139D-98B7-C35D-C05D1C299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905CBD-CE7A-5547-B1D4-D54BF5BDB19B}" type="slidenum">
              <a:rPr lang="ru-RU" altLang="ru-RU" smtClean="0"/>
              <a:pPr/>
              <a:t>10</a:t>
            </a:fld>
            <a:endParaRPr lang="ru-RU" altLang="ru-RU"/>
          </a:p>
        </p:txBody>
      </p:sp>
      <p:sp>
        <p:nvSpPr>
          <p:cNvPr id="3" name="Текст 1">
            <a:extLst>
              <a:ext uri="{FF2B5EF4-FFF2-40B4-BE49-F238E27FC236}">
                <a16:creationId xmlns:a16="http://schemas.microsoft.com/office/drawing/2014/main" id="{68EBB085-E14A-5137-60FB-1E46ABF373FA}"/>
              </a:ext>
            </a:extLst>
          </p:cNvPr>
          <p:cNvSpPr txBox="1">
            <a:spLocks/>
          </p:cNvSpPr>
          <p:nvPr/>
        </p:nvSpPr>
        <p:spPr>
          <a:xfrm>
            <a:off x="73083" y="86152"/>
            <a:ext cx="1077950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/>
              <a:buChar char="•"/>
              <a:tabLst/>
              <a:defRPr sz="14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1pPr>
            <a:lvl2pPr marL="63023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2pPr>
            <a:lvl3pPr marL="1023938" indent="-109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1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4pPr>
            <a:lvl5pPr marL="1917700" indent="-88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EDC00"/>
              </a:buClr>
              <a:buFont typeface="Arial"/>
              <a:buChar char="•"/>
              <a:tabLst/>
              <a:defRPr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Font typeface="Arial"/>
              <a:buNone/>
            </a:pPr>
            <a:r>
              <a:rPr lang="en" sz="105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NABIX </a:t>
            </a:r>
            <a:r>
              <a:rPr lang="en-US" sz="105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Client</a:t>
            </a:r>
            <a:endParaRPr lang="ru-RU" sz="105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48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9B15D-2060-E388-81E8-5200229E4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600" y="549275"/>
            <a:ext cx="4665676" cy="506485"/>
          </a:xfrm>
        </p:spPr>
        <p:txBody>
          <a:bodyPr/>
          <a:lstStyle/>
          <a:p>
            <a:r>
              <a:rPr lang="en" dirty="0">
                <a:effectLst/>
              </a:rPr>
              <a:t>NABIX Online</a:t>
            </a:r>
            <a:endParaRPr lang="ru-RU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579EE60A-180B-918D-DE59-2CC87682D0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effectLst/>
              </a:rPr>
              <a:t>Решение для онлайн-продаж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69160BF-89A3-977C-148D-21A8033398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09598" y="1916832"/>
            <a:ext cx="5854454" cy="153888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Н</a:t>
            </a:r>
            <a:r>
              <a:rPr lang="ru-RU" sz="2000" dirty="0">
                <a:effectLst/>
              </a:rPr>
              <a:t>астроим ваш собственный канал онлайн-продаж: помогаем интегрировать все решения с вашим сайтом и информационными системами, консультируем до полного завершения работ</a:t>
            </a:r>
            <a:endParaRPr lang="ru-RU" sz="2000" dirty="0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16728D66-13A4-D103-E560-0DD566898E7C}"/>
              </a:ext>
            </a:extLst>
          </p:cNvPr>
          <p:cNvSpPr/>
          <p:nvPr/>
        </p:nvSpPr>
        <p:spPr>
          <a:xfrm>
            <a:off x="7419376" y="1916832"/>
            <a:ext cx="4256687" cy="1146785"/>
          </a:xfrm>
          <a:prstGeom prst="roundRect">
            <a:avLst/>
          </a:prstGeom>
          <a:noFill/>
          <a:ln w="12700">
            <a:solidFill>
              <a:srgbClr val="D129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bg1"/>
                </a:solidFill>
                <a:effectLst/>
                <a:latin typeface="Onest" pitchFamily="2" charset="0"/>
              </a:rPr>
              <a:t>Удаленная идентификация </a:t>
            </a:r>
            <a:br>
              <a:rPr lang="ru-RU" sz="1800" dirty="0">
                <a:solidFill>
                  <a:schemeClr val="bg1"/>
                </a:solidFill>
                <a:effectLst/>
                <a:latin typeface="Onest" pitchFamily="2" charset="0"/>
              </a:rPr>
            </a:br>
            <a:r>
              <a:rPr lang="ru-RU" sz="1800" dirty="0">
                <a:solidFill>
                  <a:schemeClr val="bg1"/>
                </a:solidFill>
                <a:effectLst/>
                <a:latin typeface="Onest" pitchFamily="2" charset="0"/>
              </a:rPr>
              <a:t>через ЕСИА и СМЭВ</a:t>
            </a:r>
            <a:endParaRPr lang="ru-RU" sz="1600" dirty="0">
              <a:solidFill>
                <a:schemeClr val="bg1"/>
              </a:solidFill>
              <a:effectLst/>
              <a:latin typeface="Onest" pitchFamily="2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65CFEE82-81F3-11DE-33AF-F31161D8BA42}"/>
              </a:ext>
            </a:extLst>
          </p:cNvPr>
          <p:cNvSpPr/>
          <p:nvPr/>
        </p:nvSpPr>
        <p:spPr>
          <a:xfrm>
            <a:off x="7419375" y="3458383"/>
            <a:ext cx="4256687" cy="1146785"/>
          </a:xfrm>
          <a:prstGeom prst="roundRect">
            <a:avLst/>
          </a:prstGeom>
          <a:noFill/>
          <a:ln w="12700">
            <a:solidFill>
              <a:srgbClr val="D129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bg1"/>
                </a:solidFill>
                <a:effectLst/>
                <a:latin typeface="Onest" pitchFamily="2" charset="0"/>
              </a:rPr>
              <a:t>Оформление покупки продуктов клиентом самостоятельно </a:t>
            </a:r>
            <a:br>
              <a:rPr lang="ru-RU" sz="1800" dirty="0">
                <a:solidFill>
                  <a:schemeClr val="bg1"/>
                </a:solidFill>
                <a:effectLst/>
                <a:latin typeface="Onest" pitchFamily="2" charset="0"/>
              </a:rPr>
            </a:br>
            <a:r>
              <a:rPr lang="ru-RU" sz="1800" dirty="0">
                <a:solidFill>
                  <a:schemeClr val="bg1"/>
                </a:solidFill>
                <a:effectLst/>
                <a:latin typeface="Onest" pitchFamily="2" charset="0"/>
              </a:rPr>
              <a:t>с подписанием ЭЦП</a:t>
            </a:r>
          </a:p>
        </p:txBody>
      </p:sp>
      <p:pic>
        <p:nvPicPr>
          <p:cNvPr id="13" name="Picture 2" descr="C:\Users\solon\Desktop\Online.jpg">
            <a:extLst>
              <a:ext uri="{FF2B5EF4-FFF2-40B4-BE49-F238E27FC236}">
                <a16:creationId xmlns:a16="http://schemas.microsoft.com/office/drawing/2014/main" id="{735D5FEA-D16F-66F1-0A54-14D94F3655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06"/>
          <a:stretch/>
        </p:blipFill>
        <p:spPr bwMode="auto">
          <a:xfrm>
            <a:off x="380861" y="3740171"/>
            <a:ext cx="6615252" cy="311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0077B68-4513-6608-51E5-6DC621CEDD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905CBD-CE7A-5547-B1D4-D54BF5BDB19B}" type="slidenum">
              <a:rPr lang="ru-RU" altLang="ru-RU" smtClean="0"/>
              <a:pPr/>
              <a:t>11</a:t>
            </a:fld>
            <a:endParaRPr lang="ru-RU" altLang="ru-RU"/>
          </a:p>
        </p:txBody>
      </p:sp>
      <p:sp>
        <p:nvSpPr>
          <p:cNvPr id="4" name="Текст 1">
            <a:extLst>
              <a:ext uri="{FF2B5EF4-FFF2-40B4-BE49-F238E27FC236}">
                <a16:creationId xmlns:a16="http://schemas.microsoft.com/office/drawing/2014/main" id="{6F56CCE0-DFAD-56B7-29D1-F4736AB4A3B3}"/>
              </a:ext>
            </a:extLst>
          </p:cNvPr>
          <p:cNvSpPr txBox="1">
            <a:spLocks/>
          </p:cNvSpPr>
          <p:nvPr/>
        </p:nvSpPr>
        <p:spPr>
          <a:xfrm>
            <a:off x="73083" y="86152"/>
            <a:ext cx="1077950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/>
              <a:buChar char="•"/>
              <a:tabLst/>
              <a:defRPr sz="14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1pPr>
            <a:lvl2pPr marL="63023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2pPr>
            <a:lvl3pPr marL="1023938" indent="-109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1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4pPr>
            <a:lvl5pPr marL="1917700" indent="-88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EDC00"/>
              </a:buClr>
              <a:buFont typeface="Arial"/>
              <a:buChar char="•"/>
              <a:tabLst/>
              <a:defRPr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Font typeface="Arial"/>
              <a:buNone/>
            </a:pPr>
            <a:r>
              <a:rPr lang="en" sz="1050" dirty="0">
                <a:solidFill>
                  <a:schemeClr val="accent1"/>
                </a:solidFill>
                <a:effectLst/>
              </a:rPr>
              <a:t>NABIX </a:t>
            </a:r>
            <a:r>
              <a:rPr lang="en-US" sz="1050" dirty="0">
                <a:solidFill>
                  <a:schemeClr val="accent1"/>
                </a:solidFill>
              </a:rPr>
              <a:t>Online</a:t>
            </a:r>
            <a:endParaRPr lang="ru-RU" sz="105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175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B6B7845-B35F-B071-E360-2C98C1B594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4" y="1628775"/>
            <a:ext cx="7380896" cy="1161857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en" sz="2000" dirty="0">
                <a:effectLst/>
                <a:latin typeface="Onest Medium" pitchFamily="2" charset="0"/>
              </a:rPr>
              <a:t>NABIX Online</a:t>
            </a:r>
            <a:endParaRPr lang="ru-RU" sz="2000" dirty="0">
              <a:latin typeface="Onest Medium" pitchFamily="2" charset="0"/>
            </a:endParaRPr>
          </a:p>
          <a:p>
            <a:pPr marL="0" indent="-180975">
              <a:spcBef>
                <a:spcPts val="300"/>
              </a:spcBef>
            </a:pPr>
            <a:r>
              <a:rPr lang="ru-RU" dirty="0">
                <a:effectLst/>
              </a:rPr>
              <a:t>Клиент заполняет данные для подписания заявки.</a:t>
            </a:r>
            <a:endParaRPr lang="ru-RU" dirty="0"/>
          </a:p>
          <a:p>
            <a:pPr marL="0" indent="-180975">
              <a:spcBef>
                <a:spcPts val="300"/>
              </a:spcBef>
            </a:pPr>
            <a:r>
              <a:rPr lang="ru-RU" dirty="0">
                <a:effectLst/>
              </a:rPr>
              <a:t>Клиенту отправляется </a:t>
            </a:r>
            <a:r>
              <a:rPr lang="en" dirty="0">
                <a:effectLst/>
              </a:rPr>
              <a:t>SMS-</a:t>
            </a:r>
            <a:r>
              <a:rPr lang="ru-RU" dirty="0">
                <a:effectLst/>
              </a:rPr>
              <a:t>сообщение с кодом для</a:t>
            </a:r>
            <a:r>
              <a:rPr lang="en-US" dirty="0">
                <a:effectLst/>
              </a:rPr>
              <a:t> </a:t>
            </a:r>
            <a:r>
              <a:rPr lang="ru-RU" dirty="0">
                <a:effectLst/>
              </a:rPr>
              <a:t>подписания ПЭП.</a:t>
            </a:r>
          </a:p>
          <a:p>
            <a:pPr marL="0" indent="-180975">
              <a:spcBef>
                <a:spcPts val="300"/>
              </a:spcBef>
            </a:pPr>
            <a:r>
              <a:rPr lang="ru-RU" dirty="0">
                <a:effectLst/>
              </a:rPr>
              <a:t>Подписанная заявка на покупку паев передается в </a:t>
            </a:r>
            <a:r>
              <a:rPr lang="en" dirty="0">
                <a:effectLst/>
              </a:rPr>
              <a:t>NABIX Agent</a:t>
            </a:r>
            <a:r>
              <a:rPr lang="ru-RU" dirty="0">
                <a:effectLst/>
              </a:rPr>
              <a:t>.</a:t>
            </a:r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CF3B7F3-3DAC-3978-3D9B-BD1736FE53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95" y="549275"/>
            <a:ext cx="10980668" cy="506485"/>
          </a:xfrm>
        </p:spPr>
        <p:txBody>
          <a:bodyPr/>
          <a:lstStyle/>
          <a:p>
            <a:r>
              <a:rPr lang="ru-RU" dirty="0">
                <a:effectLst/>
              </a:rPr>
              <a:t>Онлайн-покупка в </a:t>
            </a:r>
            <a:r>
              <a:rPr lang="en" dirty="0">
                <a:effectLst/>
              </a:rPr>
              <a:t>NABIX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294BA3-79BA-7D2D-A6AC-30B52D7F686D}"/>
              </a:ext>
            </a:extLst>
          </p:cNvPr>
          <p:cNvSpPr txBox="1"/>
          <p:nvPr/>
        </p:nvSpPr>
        <p:spPr>
          <a:xfrm>
            <a:off x="6708067" y="3429000"/>
            <a:ext cx="4788607" cy="260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" sz="2000" dirty="0">
                <a:effectLst/>
                <a:latin typeface="Onest Medium" pitchFamily="2" charset="0"/>
              </a:rPr>
              <a:t>NABIX Client</a:t>
            </a:r>
            <a:endParaRPr lang="ru-RU" sz="2000" dirty="0">
              <a:latin typeface="Onest" pitchFamily="2" charset="0"/>
            </a:endParaRPr>
          </a:p>
          <a:p>
            <a:pPr>
              <a:spcBef>
                <a:spcPts val="300"/>
              </a:spcBef>
            </a:pPr>
            <a:r>
              <a:rPr lang="ru-RU" sz="1600" dirty="0">
                <a:effectLst/>
                <a:latin typeface="Onest" pitchFamily="2" charset="0"/>
              </a:rPr>
              <a:t>Клиент получает доступ в личный кабинет, </a:t>
            </a:r>
            <a:br>
              <a:rPr lang="en-US" sz="1600" dirty="0">
                <a:latin typeface="Onest" pitchFamily="2" charset="0"/>
              </a:rPr>
            </a:br>
            <a:r>
              <a:rPr lang="ru-RU" sz="1600" dirty="0">
                <a:effectLst/>
                <a:latin typeface="Onest" pitchFamily="2" charset="0"/>
              </a:rPr>
              <a:t>где может:</a:t>
            </a:r>
          </a:p>
          <a:p>
            <a:pPr marL="177800" indent="-1778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Onest" pitchFamily="2" charset="0"/>
              </a:rPr>
              <a:t>Посмотреть портфель купленных продуктов.</a:t>
            </a:r>
          </a:p>
          <a:p>
            <a:pPr marL="177800" indent="-1778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Onest" pitchFamily="2" charset="0"/>
              </a:rPr>
              <a:t>Открыть витрину доступных продуктов.</a:t>
            </a:r>
          </a:p>
          <a:p>
            <a:pPr marL="177800" indent="-1778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Onest" pitchFamily="2" charset="0"/>
              </a:rPr>
              <a:t>Совершить операции покупки / продажи.</a:t>
            </a:r>
          </a:p>
          <a:p>
            <a:pPr marL="177800" indent="-1778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Onest" pitchFamily="2" charset="0"/>
              </a:rPr>
              <a:t>И</a:t>
            </a:r>
            <a:r>
              <a:rPr lang="ru-RU" sz="1600" dirty="0">
                <a:effectLst/>
                <a:latin typeface="Onest" pitchFamily="2" charset="0"/>
              </a:rPr>
              <a:t>зменить анкетные данные.</a:t>
            </a:r>
          </a:p>
          <a:p>
            <a:pPr marL="177800" indent="-1778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Onest" pitchFamily="2" charset="0"/>
              </a:rPr>
              <a:t>Просмотреть/скачать свои отчеты или другие документы.</a:t>
            </a:r>
            <a:endParaRPr lang="ru-RU" sz="1600" dirty="0">
              <a:latin typeface="Onest" pitchFamily="2" charset="0"/>
            </a:endParaRP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CD70D521-9F8D-8E8D-0A83-5D610E9FE2D5}"/>
              </a:ext>
            </a:extLst>
          </p:cNvPr>
          <p:cNvCxnSpPr/>
          <p:nvPr/>
        </p:nvCxnSpPr>
        <p:spPr>
          <a:xfrm>
            <a:off x="911424" y="2924944"/>
            <a:ext cx="0" cy="32340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52FB28DF-6F46-9FF0-42FB-24591EF861B4}"/>
              </a:ext>
            </a:extLst>
          </p:cNvPr>
          <p:cNvCxnSpPr>
            <a:cxnSpLocks/>
          </p:cNvCxnSpPr>
          <p:nvPr/>
        </p:nvCxnSpPr>
        <p:spPr>
          <a:xfrm rot="16200000" flipH="1">
            <a:off x="6096000" y="3411315"/>
            <a:ext cx="0" cy="32340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2">
            <a:extLst>
              <a:ext uri="{FF2B5EF4-FFF2-40B4-BE49-F238E27FC236}">
                <a16:creationId xmlns:a16="http://schemas.microsoft.com/office/drawing/2014/main" id="{BE4CE6B3-673B-0B46-B98D-603B1601E6C6}"/>
              </a:ext>
            </a:extLst>
          </p:cNvPr>
          <p:cNvSpPr txBox="1">
            <a:spLocks/>
          </p:cNvSpPr>
          <p:nvPr/>
        </p:nvSpPr>
        <p:spPr>
          <a:xfrm>
            <a:off x="695325" y="3429000"/>
            <a:ext cx="4680000" cy="23929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/>
              <a:buChar char="•"/>
              <a:tabLst/>
              <a:defRPr sz="16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1pPr>
            <a:lvl2pPr marL="63023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4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2pPr>
            <a:lvl3pPr marL="1023938" indent="-109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EDC00"/>
              </a:buClr>
              <a:buSzTx/>
              <a:buFont typeface="Arial"/>
              <a:buNone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4pPr>
            <a:lvl5pPr marL="1917700" indent="-88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EDC00"/>
              </a:buClr>
              <a:buFont typeface="Arial"/>
              <a:buChar char="•"/>
              <a:tabLst/>
              <a:defRPr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r>
              <a:rPr lang="en" sz="2000" dirty="0">
                <a:effectLst/>
                <a:latin typeface="Onest Medium" pitchFamily="2" charset="0"/>
              </a:rPr>
              <a:t>NABIX Agent</a:t>
            </a:r>
            <a:endParaRPr lang="ru-RU" sz="2000" dirty="0">
              <a:latin typeface="Onest" pitchFamily="2" charset="0"/>
            </a:endParaRPr>
          </a:p>
          <a:p>
            <a:pPr marL="177800" indent="-16668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Onest" pitchFamily="2" charset="0"/>
              </a:rPr>
              <a:t>Агент </a:t>
            </a:r>
            <a:r>
              <a:rPr lang="ru-RU" dirty="0">
                <a:effectLst/>
                <a:latin typeface="Onest" pitchFamily="2" charset="0"/>
              </a:rPr>
              <a:t>проверяет</a:t>
            </a:r>
            <a:r>
              <a:rPr lang="en-US" dirty="0">
                <a:latin typeface="Onest" pitchFamily="2" charset="0"/>
              </a:rPr>
              <a:t> </a:t>
            </a:r>
            <a:r>
              <a:rPr lang="ru-RU" dirty="0">
                <a:effectLst/>
                <a:latin typeface="Onest" pitchFamily="2" charset="0"/>
              </a:rPr>
              <a:t>заявку (скачивает подписанные документы и скан паспорта).</a:t>
            </a:r>
          </a:p>
          <a:p>
            <a:pPr marL="177800" indent="-16668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dirty="0">
                <a:effectLst/>
                <a:latin typeface="Onest" pitchFamily="2" charset="0"/>
              </a:rPr>
              <a:t>После подтверждения заявки клиенту отправляется </a:t>
            </a:r>
            <a:r>
              <a:rPr lang="en" dirty="0">
                <a:effectLst/>
                <a:latin typeface="Onest" pitchFamily="2" charset="0"/>
              </a:rPr>
              <a:t>e-mail </a:t>
            </a:r>
            <a:r>
              <a:rPr lang="ru-RU" dirty="0">
                <a:effectLst/>
                <a:latin typeface="Onest" pitchFamily="2" charset="0"/>
              </a:rPr>
              <a:t>с подписанным комплектом документов.</a:t>
            </a:r>
          </a:p>
          <a:p>
            <a:pPr marL="177800" indent="-16668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dirty="0">
                <a:effectLst/>
                <a:latin typeface="Onest" pitchFamily="2" charset="0"/>
              </a:rPr>
              <a:t>Все данные клиента и подписанные документы автоматически отправляются </a:t>
            </a:r>
            <a:br>
              <a:rPr lang="ru-RU" dirty="0">
                <a:effectLst/>
                <a:latin typeface="Onest" pitchFamily="2" charset="0"/>
              </a:rPr>
            </a:br>
            <a:r>
              <a:rPr lang="ru-RU" dirty="0">
                <a:effectLst/>
                <a:latin typeface="Onest" pitchFamily="2" charset="0"/>
              </a:rPr>
              <a:t>в бэк-офис.</a:t>
            </a:r>
            <a:endParaRPr lang="ru-RU" dirty="0">
              <a:latin typeface="Onest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B833BAC-2477-C9CC-5A96-048D4DAFE4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905CBD-CE7A-5547-B1D4-D54BF5BDB19B}" type="slidenum">
              <a:rPr lang="ru-RU" altLang="ru-RU" smtClean="0"/>
              <a:pPr/>
              <a:t>12</a:t>
            </a:fld>
            <a:endParaRPr lang="ru-RU" altLang="ru-RU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64E9C1C3-43A0-1BDB-41FA-EC94447DAA81}"/>
              </a:ext>
            </a:extLst>
          </p:cNvPr>
          <p:cNvSpPr txBox="1">
            <a:spLocks/>
          </p:cNvSpPr>
          <p:nvPr/>
        </p:nvSpPr>
        <p:spPr>
          <a:xfrm>
            <a:off x="73083" y="86152"/>
            <a:ext cx="1077950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/>
              <a:buChar char="•"/>
              <a:tabLst/>
              <a:defRPr sz="14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1pPr>
            <a:lvl2pPr marL="63023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2pPr>
            <a:lvl3pPr marL="1023938" indent="-109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1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4pPr>
            <a:lvl5pPr marL="1917700" indent="-88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EDC00"/>
              </a:buClr>
              <a:buFont typeface="Arial"/>
              <a:buChar char="•"/>
              <a:tabLst/>
              <a:defRPr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Font typeface="Arial"/>
              <a:buNone/>
            </a:pPr>
            <a:r>
              <a:rPr lang="en" sz="105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NABIX </a:t>
            </a:r>
            <a:r>
              <a:rPr lang="en-US" sz="105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Online</a:t>
            </a:r>
            <a:endParaRPr lang="ru-RU" sz="105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09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Скругленный прямоугольник 57">
            <a:extLst>
              <a:ext uri="{FF2B5EF4-FFF2-40B4-BE49-F238E27FC236}">
                <a16:creationId xmlns:a16="http://schemas.microsoft.com/office/drawing/2014/main" id="{E80B4AB4-1134-3E0E-481A-CF19ABECFC42}"/>
              </a:ext>
            </a:extLst>
          </p:cNvPr>
          <p:cNvSpPr/>
          <p:nvPr/>
        </p:nvSpPr>
        <p:spPr>
          <a:xfrm>
            <a:off x="695325" y="3831707"/>
            <a:ext cx="4735961" cy="11340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>
              <a:spcBef>
                <a:spcPts val="300"/>
              </a:spcBef>
              <a:buFont typeface="Arial"/>
              <a:buNone/>
            </a:pPr>
            <a:endParaRPr lang="en-US" altLang="ru-RU" sz="1200" dirty="0">
              <a:solidFill>
                <a:schemeClr val="tx1"/>
              </a:solidFill>
              <a:latin typeface="Onest" pitchFamily="2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FD881F-615F-2F37-3867-FF5B3D4C80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5" y="1647695"/>
            <a:ext cx="4679950" cy="1661993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Сервисы удаленной идентификации ЕСИА и СМЭВ позволяют многократно увеличить онлайн-продажи, представить компанию на маркетплейсах и повысить лояльность клиентов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1638FF3-964B-5CB6-8CAA-BEEEE4FF74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95" y="549275"/>
            <a:ext cx="10980668" cy="498598"/>
          </a:xfrm>
        </p:spPr>
        <p:txBody>
          <a:bodyPr/>
          <a:lstStyle/>
          <a:p>
            <a:r>
              <a:rPr lang="ru-RU" dirty="0"/>
              <a:t>Увеличение продаж с ЕСИА и СМЭФ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A5BF3A7-CF75-F378-2AAB-6692D1E614C9}"/>
              </a:ext>
            </a:extLst>
          </p:cNvPr>
          <p:cNvSpPr txBox="1"/>
          <p:nvPr/>
        </p:nvSpPr>
        <p:spPr>
          <a:xfrm>
            <a:off x="1659384" y="3939086"/>
            <a:ext cx="33682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300"/>
              </a:spcBef>
              <a:buFont typeface="Arial"/>
              <a:buNone/>
            </a:pPr>
            <a:r>
              <a:rPr lang="ru-RU" sz="1600" dirty="0">
                <a:solidFill>
                  <a:schemeClr val="tx1"/>
                </a:solidFill>
                <a:latin typeface="Onest Medium" pitchFamily="2" charset="0"/>
              </a:rPr>
              <a:t>Самая полная база данных</a:t>
            </a:r>
            <a:endParaRPr lang="ru-RU" sz="1600" dirty="0">
              <a:solidFill>
                <a:schemeClr val="tx1"/>
              </a:solidFill>
              <a:latin typeface="Onest" pitchFamily="2" charset="0"/>
            </a:endParaRPr>
          </a:p>
          <a:p>
            <a:pPr>
              <a:spcBef>
                <a:spcPts val="300"/>
              </a:spcBef>
            </a:pPr>
            <a:r>
              <a:rPr lang="ru-RU" sz="1050" dirty="0">
                <a:solidFill>
                  <a:schemeClr val="tx1"/>
                </a:solidFill>
                <a:latin typeface="Onest" pitchFamily="2" charset="0"/>
              </a:rPr>
              <a:t>В ЕСИА уже зарегистрировано более 103 млн человек. Через СМЭВ можно идентифицировать всех, у кого есть ИНН или СНИЛС.</a:t>
            </a:r>
            <a:endParaRPr lang="ru-RU" sz="1050" dirty="0">
              <a:latin typeface="Onest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39818F2-767C-8EB0-7045-157C6CEFD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633" y="4203487"/>
            <a:ext cx="916751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algn="ctr" defTabSz="913607" eaLnBrk="0" fontAlgn="base" hangingPunct="0">
              <a:lnSpc>
                <a:spcPct val="80000"/>
              </a:lnSpc>
              <a:spcAft>
                <a:spcPct val="0"/>
              </a:spcAft>
              <a:defRPr/>
            </a:pPr>
            <a:r>
              <a:rPr lang="en-US" altLang="ru-RU" sz="2800" dirty="0">
                <a:solidFill>
                  <a:schemeClr val="accent1"/>
                </a:solidFill>
                <a:latin typeface="Onest Medium" pitchFamily="2" charset="0"/>
              </a:rPr>
              <a:t>01.</a:t>
            </a:r>
          </a:p>
        </p:txBody>
      </p:sp>
      <p:sp>
        <p:nvSpPr>
          <p:cNvPr id="61" name="Скругленный прямоугольник 60">
            <a:extLst>
              <a:ext uri="{FF2B5EF4-FFF2-40B4-BE49-F238E27FC236}">
                <a16:creationId xmlns:a16="http://schemas.microsoft.com/office/drawing/2014/main" id="{490101E4-A95E-0F0E-AE03-8917CB6F4C3A}"/>
              </a:ext>
            </a:extLst>
          </p:cNvPr>
          <p:cNvSpPr/>
          <p:nvPr/>
        </p:nvSpPr>
        <p:spPr>
          <a:xfrm>
            <a:off x="695325" y="5034362"/>
            <a:ext cx="4735961" cy="11340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>
              <a:spcBef>
                <a:spcPts val="300"/>
              </a:spcBef>
              <a:buFont typeface="Arial"/>
              <a:buNone/>
            </a:pPr>
            <a:endParaRPr lang="en-US" altLang="ru-RU" sz="1200" dirty="0">
              <a:solidFill>
                <a:schemeClr val="tx1"/>
              </a:solidFill>
              <a:latin typeface="Onest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C782E8E-DA9B-E462-92C8-768DD8C8E749}"/>
              </a:ext>
            </a:extLst>
          </p:cNvPr>
          <p:cNvSpPr txBox="1"/>
          <p:nvPr/>
        </p:nvSpPr>
        <p:spPr>
          <a:xfrm>
            <a:off x="1659384" y="5141741"/>
            <a:ext cx="3227551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ru-RU" sz="1600" dirty="0">
                <a:latin typeface="Onest Medium" pitchFamily="2" charset="0"/>
              </a:rPr>
              <a:t>Новый канал продаж</a:t>
            </a:r>
            <a:br>
              <a:rPr lang="ru-RU" sz="1050" dirty="0">
                <a:latin typeface="Onest" pitchFamily="2" charset="0"/>
              </a:rPr>
            </a:br>
            <a:r>
              <a:rPr lang="ru-RU" sz="1050" dirty="0">
                <a:latin typeface="Onest" pitchFamily="2" charset="0"/>
              </a:rPr>
              <a:t>Все больше людей в России совершают финансовые операции онлайн. Выход в онлайн канал продаж открывает новые возможности.</a:t>
            </a:r>
          </a:p>
          <a:p>
            <a:pPr marL="0" indent="0">
              <a:spcBef>
                <a:spcPts val="300"/>
              </a:spcBef>
              <a:buFont typeface="Arial"/>
              <a:buNone/>
            </a:pPr>
            <a:endParaRPr lang="ru-RU" sz="1050" dirty="0">
              <a:latin typeface="Onest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E0FE64D-BED4-B362-03BB-6E8EE2A12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633" y="5406142"/>
            <a:ext cx="916751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algn="ctr" defTabSz="913607" eaLnBrk="0" fontAlgn="base" hangingPunct="0">
              <a:lnSpc>
                <a:spcPct val="80000"/>
              </a:lnSpc>
              <a:spcAft>
                <a:spcPct val="0"/>
              </a:spcAft>
              <a:defRPr/>
            </a:pPr>
            <a:r>
              <a:rPr lang="en-US" altLang="ru-RU" sz="2800" dirty="0">
                <a:solidFill>
                  <a:schemeClr val="accent1"/>
                </a:solidFill>
                <a:latin typeface="Onest Medium" pitchFamily="2" charset="0"/>
              </a:rPr>
              <a:t>0</a:t>
            </a:r>
            <a:r>
              <a:rPr lang="ru-RU" altLang="ru-RU" sz="2800" dirty="0">
                <a:solidFill>
                  <a:schemeClr val="accent1"/>
                </a:solidFill>
                <a:latin typeface="Onest Medium" pitchFamily="2" charset="0"/>
              </a:rPr>
              <a:t>2</a:t>
            </a:r>
            <a:r>
              <a:rPr lang="en-US" altLang="ru-RU" sz="2800" dirty="0">
                <a:solidFill>
                  <a:schemeClr val="accent1"/>
                </a:solidFill>
                <a:latin typeface="Onest Medium" pitchFamily="2" charset="0"/>
              </a:rPr>
              <a:t>.</a:t>
            </a:r>
          </a:p>
        </p:txBody>
      </p:sp>
      <p:sp>
        <p:nvSpPr>
          <p:cNvPr id="66" name="Скругленный прямоугольник 65">
            <a:extLst>
              <a:ext uri="{FF2B5EF4-FFF2-40B4-BE49-F238E27FC236}">
                <a16:creationId xmlns:a16="http://schemas.microsoft.com/office/drawing/2014/main" id="{CD379BC7-7FC7-0505-16D6-29BD69B77225}"/>
              </a:ext>
            </a:extLst>
          </p:cNvPr>
          <p:cNvSpPr/>
          <p:nvPr/>
        </p:nvSpPr>
        <p:spPr>
          <a:xfrm>
            <a:off x="6259492" y="1449388"/>
            <a:ext cx="4735961" cy="112959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>
              <a:spcBef>
                <a:spcPts val="300"/>
              </a:spcBef>
              <a:buFont typeface="Arial"/>
              <a:buNone/>
            </a:pPr>
            <a:endParaRPr lang="en-US" altLang="ru-RU" sz="1200" dirty="0">
              <a:solidFill>
                <a:schemeClr val="tx1"/>
              </a:solidFill>
              <a:latin typeface="Onest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F98CD1A-41A9-CB6F-D26C-8A7E5722D146}"/>
              </a:ext>
            </a:extLst>
          </p:cNvPr>
          <p:cNvSpPr txBox="1"/>
          <p:nvPr/>
        </p:nvSpPr>
        <p:spPr>
          <a:xfrm>
            <a:off x="7223551" y="1603099"/>
            <a:ext cx="356626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Onest Medium" pitchFamily="2" charset="0"/>
              </a:rPr>
              <a:t>Расширение агентской сети</a:t>
            </a:r>
            <a:br>
              <a:rPr lang="ru-RU" sz="1600" dirty="0">
                <a:latin typeface="Onest" pitchFamily="2" charset="0"/>
              </a:rPr>
            </a:br>
            <a:r>
              <a:rPr lang="ru-RU" sz="1050" dirty="0">
                <a:latin typeface="Onest" pitchFamily="2" charset="0"/>
              </a:rPr>
              <a:t>Приобретая модуль агента </a:t>
            </a:r>
            <a:r>
              <a:rPr lang="en" sz="1050" dirty="0">
                <a:latin typeface="Onest" pitchFamily="2" charset="0"/>
              </a:rPr>
              <a:t>NABIX </a:t>
            </a:r>
            <a:br>
              <a:rPr lang="ru-RU" sz="1050" dirty="0">
                <a:latin typeface="Onest" pitchFamily="2" charset="0"/>
              </a:rPr>
            </a:br>
            <a:r>
              <a:rPr lang="ru-RU" sz="1050" dirty="0">
                <a:latin typeface="Onest" pitchFamily="2" charset="0"/>
              </a:rPr>
              <a:t>с идентификацией клиента через СМЭВ, </a:t>
            </a:r>
            <a:br>
              <a:rPr lang="ru-RU" sz="1050" dirty="0">
                <a:latin typeface="Onest" pitchFamily="2" charset="0"/>
              </a:rPr>
            </a:br>
            <a:r>
              <a:rPr lang="ru-RU" sz="1050" dirty="0">
                <a:latin typeface="Onest" pitchFamily="2" charset="0"/>
              </a:rPr>
              <a:t>вы получаете доступ к неограниченному количеству агентов-физических лиц.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41A2B3B-EC73-1240-9FD2-CF3B74EE7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278" y="1815004"/>
            <a:ext cx="916751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algn="ctr" defTabSz="913607" eaLnBrk="0" fontAlgn="base" hangingPunct="0">
              <a:lnSpc>
                <a:spcPct val="80000"/>
              </a:lnSpc>
              <a:spcAft>
                <a:spcPct val="0"/>
              </a:spcAft>
              <a:defRPr/>
            </a:pPr>
            <a:r>
              <a:rPr lang="en-US" altLang="ru-RU" sz="2800" dirty="0">
                <a:solidFill>
                  <a:schemeClr val="accent1"/>
                </a:solidFill>
                <a:latin typeface="Onest Medium" pitchFamily="2" charset="0"/>
              </a:rPr>
              <a:t>0</a:t>
            </a:r>
            <a:r>
              <a:rPr lang="ru-RU" altLang="ru-RU" sz="2800" dirty="0">
                <a:solidFill>
                  <a:schemeClr val="accent1"/>
                </a:solidFill>
                <a:latin typeface="Onest Medium" pitchFamily="2" charset="0"/>
              </a:rPr>
              <a:t>3</a:t>
            </a:r>
            <a:r>
              <a:rPr lang="en-US" altLang="ru-RU" sz="2800" dirty="0">
                <a:solidFill>
                  <a:schemeClr val="accent1"/>
                </a:solidFill>
                <a:latin typeface="Onest Medium" pitchFamily="2" charset="0"/>
              </a:rPr>
              <a:t>.</a:t>
            </a:r>
          </a:p>
        </p:txBody>
      </p:sp>
      <p:sp>
        <p:nvSpPr>
          <p:cNvPr id="71" name="Скругленный прямоугольник 70">
            <a:extLst>
              <a:ext uri="{FF2B5EF4-FFF2-40B4-BE49-F238E27FC236}">
                <a16:creationId xmlns:a16="http://schemas.microsoft.com/office/drawing/2014/main" id="{8374FE18-08F4-6D8D-CD0C-E5380729A45D}"/>
              </a:ext>
            </a:extLst>
          </p:cNvPr>
          <p:cNvSpPr/>
          <p:nvPr/>
        </p:nvSpPr>
        <p:spPr>
          <a:xfrm>
            <a:off x="6259492" y="2644380"/>
            <a:ext cx="4735961" cy="112959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>
              <a:spcBef>
                <a:spcPts val="300"/>
              </a:spcBef>
              <a:buFont typeface="Arial"/>
              <a:buNone/>
            </a:pPr>
            <a:endParaRPr lang="en-US" altLang="ru-RU" sz="1200" dirty="0">
              <a:solidFill>
                <a:schemeClr val="tx1"/>
              </a:solidFill>
              <a:latin typeface="Onest" pitchFamily="2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31E2703-201C-14BE-53F7-EADC0A3900B4}"/>
              </a:ext>
            </a:extLst>
          </p:cNvPr>
          <p:cNvSpPr txBox="1"/>
          <p:nvPr/>
        </p:nvSpPr>
        <p:spPr>
          <a:xfrm>
            <a:off x="7223551" y="2798091"/>
            <a:ext cx="3566269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300"/>
              </a:spcBef>
              <a:buFont typeface="Arial"/>
              <a:buNone/>
            </a:pPr>
            <a:r>
              <a:rPr lang="ru-RU" sz="1600" dirty="0">
                <a:latin typeface="Onest Medium" pitchFamily="2" charset="0"/>
              </a:rPr>
              <a:t>Продажа на маркетплейсах</a:t>
            </a:r>
            <a:br>
              <a:rPr lang="ru-RU" sz="1050" dirty="0">
                <a:latin typeface="Onest" pitchFamily="2" charset="0"/>
              </a:rPr>
            </a:br>
            <a:r>
              <a:rPr lang="ru-RU" sz="1050" dirty="0">
                <a:latin typeface="Onest" pitchFamily="2" charset="0"/>
              </a:rPr>
              <a:t>Центральный банк активно поддерживает инициативы создания </a:t>
            </a:r>
            <a:r>
              <a:rPr lang="ru-RU" sz="1050" dirty="0" err="1">
                <a:latin typeface="Onest" pitchFamily="2" charset="0"/>
              </a:rPr>
              <a:t>макетплейсов</a:t>
            </a:r>
            <a:r>
              <a:rPr lang="ru-RU" sz="1050" dirty="0">
                <a:latin typeface="Onest" pitchFamily="2" charset="0"/>
              </a:rPr>
              <a:t> финансовых продуктов.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7E53AE1-620A-8C7A-7A51-186E87566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278" y="3009996"/>
            <a:ext cx="916751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algn="ctr" defTabSz="913607" eaLnBrk="0" fontAlgn="base" hangingPunct="0">
              <a:lnSpc>
                <a:spcPct val="80000"/>
              </a:lnSpc>
              <a:spcAft>
                <a:spcPct val="0"/>
              </a:spcAft>
              <a:defRPr/>
            </a:pPr>
            <a:r>
              <a:rPr lang="en-US" altLang="ru-RU" sz="2800" dirty="0">
                <a:solidFill>
                  <a:schemeClr val="accent1"/>
                </a:solidFill>
                <a:latin typeface="Onest Medium" pitchFamily="2" charset="0"/>
              </a:rPr>
              <a:t>0</a:t>
            </a:r>
            <a:r>
              <a:rPr lang="ru-RU" altLang="ru-RU" sz="2800" dirty="0">
                <a:solidFill>
                  <a:schemeClr val="accent1"/>
                </a:solidFill>
                <a:latin typeface="Onest Medium" pitchFamily="2" charset="0"/>
              </a:rPr>
              <a:t>4</a:t>
            </a:r>
            <a:r>
              <a:rPr lang="en-US" altLang="ru-RU" sz="2800" dirty="0">
                <a:solidFill>
                  <a:schemeClr val="accent1"/>
                </a:solidFill>
                <a:latin typeface="Onest Medium" pitchFamily="2" charset="0"/>
              </a:rPr>
              <a:t>.</a:t>
            </a:r>
          </a:p>
        </p:txBody>
      </p:sp>
      <p:sp>
        <p:nvSpPr>
          <p:cNvPr id="76" name="Скругленный прямоугольник 75">
            <a:extLst>
              <a:ext uri="{FF2B5EF4-FFF2-40B4-BE49-F238E27FC236}">
                <a16:creationId xmlns:a16="http://schemas.microsoft.com/office/drawing/2014/main" id="{2DBDABD2-A8F0-130A-C8AC-49C913E65BFE}"/>
              </a:ext>
            </a:extLst>
          </p:cNvPr>
          <p:cNvSpPr/>
          <p:nvPr/>
        </p:nvSpPr>
        <p:spPr>
          <a:xfrm>
            <a:off x="6259492" y="3839372"/>
            <a:ext cx="4735961" cy="112959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>
              <a:spcBef>
                <a:spcPts val="300"/>
              </a:spcBef>
              <a:buFont typeface="Arial"/>
              <a:buNone/>
            </a:pPr>
            <a:endParaRPr lang="en-US" altLang="ru-RU" sz="1200" dirty="0">
              <a:solidFill>
                <a:schemeClr val="tx1"/>
              </a:solidFill>
              <a:latin typeface="Onest" pitchFamily="2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D605509-61BA-4CDE-9EF5-54D518EC4B7B}"/>
              </a:ext>
            </a:extLst>
          </p:cNvPr>
          <p:cNvSpPr txBox="1"/>
          <p:nvPr/>
        </p:nvSpPr>
        <p:spPr>
          <a:xfrm>
            <a:off x="7223551" y="3993083"/>
            <a:ext cx="3566269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1600" dirty="0">
                <a:latin typeface="Onest Medium" pitchFamily="2" charset="0"/>
              </a:rPr>
              <a:t>Расширение географии присутствия</a:t>
            </a:r>
            <a:br>
              <a:rPr lang="ru-RU" sz="1050" dirty="0">
                <a:latin typeface="Onest" pitchFamily="2" charset="0"/>
              </a:rPr>
            </a:br>
            <a:r>
              <a:rPr lang="ru-RU" sz="1050" dirty="0">
                <a:latin typeface="Onest" pitchFamily="2" charset="0"/>
              </a:rPr>
              <a:t>Возможность заключения договора </a:t>
            </a:r>
            <a:br>
              <a:rPr lang="ru-RU" sz="1050" dirty="0">
                <a:latin typeface="Onest" pitchFamily="2" charset="0"/>
              </a:rPr>
            </a:br>
            <a:r>
              <a:rPr lang="ru-RU" sz="1050" dirty="0">
                <a:latin typeface="Onest" pitchFamily="2" charset="0"/>
              </a:rPr>
              <a:t>с клиентом, находящимся в любой точке мира.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B6617FB-B72C-4FE2-1EA2-F68E22728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278" y="4204988"/>
            <a:ext cx="916751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algn="ctr" defTabSz="913607" eaLnBrk="0" fontAlgn="base" hangingPunct="0">
              <a:lnSpc>
                <a:spcPct val="80000"/>
              </a:lnSpc>
              <a:spcAft>
                <a:spcPct val="0"/>
              </a:spcAft>
              <a:defRPr/>
            </a:pPr>
            <a:r>
              <a:rPr lang="en-US" altLang="ru-RU" sz="2800" dirty="0">
                <a:solidFill>
                  <a:schemeClr val="accent1"/>
                </a:solidFill>
                <a:latin typeface="Onest Medium" pitchFamily="2" charset="0"/>
              </a:rPr>
              <a:t>0</a:t>
            </a:r>
            <a:r>
              <a:rPr lang="ru-RU" altLang="ru-RU" sz="2800" dirty="0">
                <a:solidFill>
                  <a:schemeClr val="accent1"/>
                </a:solidFill>
                <a:latin typeface="Onest Medium" pitchFamily="2" charset="0"/>
              </a:rPr>
              <a:t>5</a:t>
            </a:r>
            <a:r>
              <a:rPr lang="en-US" altLang="ru-RU" sz="2800" dirty="0">
                <a:solidFill>
                  <a:schemeClr val="accent1"/>
                </a:solidFill>
                <a:latin typeface="Onest Medium" pitchFamily="2" charset="0"/>
              </a:rPr>
              <a:t>.</a:t>
            </a:r>
          </a:p>
        </p:txBody>
      </p:sp>
      <p:sp>
        <p:nvSpPr>
          <p:cNvPr id="81" name="Скругленный прямоугольник 80">
            <a:extLst>
              <a:ext uri="{FF2B5EF4-FFF2-40B4-BE49-F238E27FC236}">
                <a16:creationId xmlns:a16="http://schemas.microsoft.com/office/drawing/2014/main" id="{56C8D2BB-D814-6689-D94F-01342F956E8F}"/>
              </a:ext>
            </a:extLst>
          </p:cNvPr>
          <p:cNvSpPr/>
          <p:nvPr/>
        </p:nvSpPr>
        <p:spPr>
          <a:xfrm>
            <a:off x="6276970" y="5034362"/>
            <a:ext cx="4735961" cy="11340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>
              <a:spcBef>
                <a:spcPts val="300"/>
              </a:spcBef>
              <a:buFont typeface="Arial"/>
              <a:buNone/>
            </a:pPr>
            <a:endParaRPr lang="en-US" altLang="ru-RU" sz="1200" dirty="0">
              <a:solidFill>
                <a:schemeClr val="tx1"/>
              </a:solidFill>
              <a:latin typeface="Onest" pitchFamily="2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BD30A64-69A0-49E2-560A-19E653D13EE4}"/>
              </a:ext>
            </a:extLst>
          </p:cNvPr>
          <p:cNvSpPr txBox="1"/>
          <p:nvPr/>
        </p:nvSpPr>
        <p:spPr>
          <a:xfrm>
            <a:off x="7241029" y="5188074"/>
            <a:ext cx="357503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1600" dirty="0">
                <a:latin typeface="Onest Medium" pitchFamily="2" charset="0"/>
              </a:rPr>
              <a:t>Онлайн-продажа любых </a:t>
            </a:r>
            <a:br>
              <a:rPr lang="ru-RU" sz="1600" dirty="0">
                <a:latin typeface="Onest Medium" pitchFamily="2" charset="0"/>
              </a:rPr>
            </a:br>
            <a:r>
              <a:rPr lang="ru-RU" sz="1600" dirty="0">
                <a:latin typeface="Onest Medium" pitchFamily="2" charset="0"/>
              </a:rPr>
              <a:t>продуктов</a:t>
            </a:r>
            <a:br>
              <a:rPr lang="ru-RU" sz="1050" dirty="0"/>
            </a:br>
            <a:r>
              <a:rPr lang="ru-RU" sz="1050" dirty="0">
                <a:latin typeface="Onest" pitchFamily="2" charset="0"/>
              </a:rPr>
              <a:t>ПИФы, структурные продукты, брокерские договоры, ДУ и ИИС.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C7D8CE3-EBD4-573E-4AC3-D8F5BC8FB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278" y="5399980"/>
            <a:ext cx="916751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algn="ctr" defTabSz="913607" eaLnBrk="0" fontAlgn="base" hangingPunct="0">
              <a:lnSpc>
                <a:spcPct val="80000"/>
              </a:lnSpc>
              <a:spcAft>
                <a:spcPct val="0"/>
              </a:spcAft>
              <a:defRPr/>
            </a:pPr>
            <a:r>
              <a:rPr lang="en-US" altLang="ru-RU" sz="2800" dirty="0">
                <a:solidFill>
                  <a:schemeClr val="accent1"/>
                </a:solidFill>
                <a:latin typeface="Onest Medium" pitchFamily="2" charset="0"/>
              </a:rPr>
              <a:t>0</a:t>
            </a:r>
            <a:r>
              <a:rPr lang="ru-RU" altLang="ru-RU" sz="2800" dirty="0">
                <a:solidFill>
                  <a:schemeClr val="accent1"/>
                </a:solidFill>
                <a:latin typeface="Onest Medium" pitchFamily="2" charset="0"/>
              </a:rPr>
              <a:t>6</a:t>
            </a:r>
            <a:r>
              <a:rPr lang="en-US" altLang="ru-RU" sz="2800" dirty="0">
                <a:solidFill>
                  <a:schemeClr val="accent1"/>
                </a:solidFill>
                <a:latin typeface="Onest Medium" pitchFamily="2" charset="0"/>
              </a:rPr>
              <a:t>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A28CAD7-810E-5D50-F929-7B4028E7DF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905CBD-CE7A-5547-B1D4-D54BF5BDB19B}" type="slidenum">
              <a:rPr lang="ru-RU" altLang="ru-RU" smtClean="0"/>
              <a:pPr/>
              <a:t>13</a:t>
            </a:fld>
            <a:endParaRPr lang="ru-RU" altLang="ru-RU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7DDA9B63-6628-7A15-BF37-A96E81F9F2B3}"/>
              </a:ext>
            </a:extLst>
          </p:cNvPr>
          <p:cNvSpPr txBox="1">
            <a:spLocks/>
          </p:cNvSpPr>
          <p:nvPr/>
        </p:nvSpPr>
        <p:spPr>
          <a:xfrm>
            <a:off x="73083" y="86152"/>
            <a:ext cx="1077950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/>
              <a:buChar char="•"/>
              <a:tabLst/>
              <a:defRPr sz="14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1pPr>
            <a:lvl2pPr marL="63023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2pPr>
            <a:lvl3pPr marL="1023938" indent="-109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1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4pPr>
            <a:lvl5pPr marL="1917700" indent="-88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EDC00"/>
              </a:buClr>
              <a:buFont typeface="Arial"/>
              <a:buChar char="•"/>
              <a:tabLst/>
              <a:defRPr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Font typeface="Arial"/>
              <a:buNone/>
            </a:pPr>
            <a:r>
              <a:rPr lang="en" sz="105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NABIX </a:t>
            </a:r>
            <a:r>
              <a:rPr lang="en-US" sz="105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Online</a:t>
            </a:r>
            <a:endParaRPr lang="ru-RU" sz="105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131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596688EA-2006-377B-DDE5-1BB978E3C52A}"/>
              </a:ext>
            </a:extLst>
          </p:cNvPr>
          <p:cNvSpPr/>
          <p:nvPr/>
        </p:nvSpPr>
        <p:spPr>
          <a:xfrm>
            <a:off x="6980367" y="1448780"/>
            <a:ext cx="4711938" cy="4679950"/>
          </a:xfrm>
          <a:prstGeom prst="roundRect">
            <a:avLst>
              <a:gd name="adj" fmla="val 5615"/>
            </a:avLst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0" dirty="0">
              <a:solidFill>
                <a:schemeClr val="bg1"/>
              </a:solidFill>
              <a:effectLst/>
              <a:latin typeface="Onest" pitchFamily="2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8BDB1DB-3AFC-17B9-4922-92C73A9E5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95" y="549275"/>
            <a:ext cx="10980668" cy="498598"/>
          </a:xfrm>
        </p:spPr>
        <p:txBody>
          <a:bodyPr/>
          <a:lstStyle/>
          <a:p>
            <a:r>
              <a:rPr lang="ru-RU" dirty="0">
                <a:effectLst/>
              </a:rPr>
              <a:t>Кейс: УК РБ Капитал (Эра Инвестиций)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30E913D-92AF-0672-8E13-FA82206ED8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43650" y="1869020"/>
            <a:ext cx="4235977" cy="3708708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ru-RU" dirty="0">
                <a:solidFill>
                  <a:srgbClr val="D13884"/>
                </a:solidFill>
                <a:effectLst/>
                <a:latin typeface="Onest Medium" pitchFamily="2" charset="0"/>
              </a:rPr>
              <a:t>Реализация</a:t>
            </a:r>
            <a:endParaRPr lang="ru-RU" dirty="0">
              <a:solidFill>
                <a:srgbClr val="D13884"/>
              </a:solidFill>
              <a:latin typeface="Onest Medium" pitchFamily="2" charset="0"/>
            </a:endParaRPr>
          </a:p>
          <a:p>
            <a:pPr>
              <a:spcBef>
                <a:spcPts val="300"/>
              </a:spcBef>
              <a:buClr>
                <a:schemeClr val="bg1"/>
              </a:buClr>
            </a:pPr>
            <a:r>
              <a:rPr lang="ru-RU" sz="1400" dirty="0">
                <a:solidFill>
                  <a:schemeClr val="bg1"/>
                </a:solidFill>
                <a:effectLst/>
              </a:rPr>
              <a:t>Автоматизация сборки, развертывания </a:t>
            </a:r>
            <a:br>
              <a:rPr lang="en-US" sz="1400" dirty="0">
                <a:solidFill>
                  <a:schemeClr val="bg1"/>
                </a:solidFill>
                <a:effectLst/>
              </a:rPr>
            </a:br>
            <a:r>
              <a:rPr lang="ru-RU" sz="1400" dirty="0">
                <a:solidFill>
                  <a:schemeClr val="bg1"/>
                </a:solidFill>
                <a:effectLst/>
              </a:rPr>
              <a:t>и обновления системы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ts val="300"/>
              </a:spcBef>
              <a:buClr>
                <a:schemeClr val="bg1"/>
              </a:buClr>
            </a:pPr>
            <a:r>
              <a:rPr lang="ru-RU" sz="1400" dirty="0">
                <a:solidFill>
                  <a:schemeClr val="bg1"/>
                </a:solidFill>
                <a:effectLst/>
              </a:rPr>
              <a:t>Создание конфигурационных файлов </a:t>
            </a:r>
            <a:br>
              <a:rPr lang="en-US" sz="1400" dirty="0">
                <a:solidFill>
                  <a:schemeClr val="bg1"/>
                </a:solidFill>
                <a:effectLst/>
              </a:rPr>
            </a:br>
            <a:r>
              <a:rPr lang="ru-RU" sz="1400" dirty="0">
                <a:solidFill>
                  <a:schemeClr val="bg1"/>
                </a:solidFill>
                <a:effectLst/>
              </a:rPr>
              <a:t>для каждого клиента.</a:t>
            </a:r>
          </a:p>
          <a:p>
            <a:pPr>
              <a:spcBef>
                <a:spcPts val="300"/>
              </a:spcBef>
              <a:buClr>
                <a:schemeClr val="bg1"/>
              </a:buClr>
            </a:pPr>
            <a:r>
              <a:rPr lang="ru-RU" sz="1400" dirty="0">
                <a:solidFill>
                  <a:schemeClr val="bg1"/>
                </a:solidFill>
                <a:effectLst/>
              </a:rPr>
              <a:t>Создание прослойки, которая обеспечит работу ПО с прокси-сервером.</a:t>
            </a:r>
          </a:p>
          <a:p>
            <a:pPr>
              <a:spcBef>
                <a:spcPts val="300"/>
              </a:spcBef>
              <a:buClr>
                <a:schemeClr val="bg1"/>
              </a:buClr>
            </a:pPr>
            <a:r>
              <a:rPr lang="ru-RU" sz="1400" dirty="0">
                <a:solidFill>
                  <a:schemeClr val="bg1"/>
                </a:solidFill>
                <a:effectLst/>
              </a:rPr>
              <a:t>Разработка внутренних сервисов, которые позволяют обойти необходимость использования внешнего интернета внутри компании.</a:t>
            </a:r>
          </a:p>
          <a:p>
            <a:pPr>
              <a:spcBef>
                <a:spcPts val="300"/>
              </a:spcBef>
              <a:buClr>
                <a:schemeClr val="bg1"/>
              </a:buClr>
            </a:pPr>
            <a:r>
              <a:rPr lang="ru-RU" sz="1400" dirty="0">
                <a:solidFill>
                  <a:schemeClr val="bg1"/>
                </a:solidFill>
                <a:effectLst/>
              </a:rPr>
              <a:t>Имитация работы </a:t>
            </a:r>
            <a:r>
              <a:rPr lang="en" sz="1400" dirty="0">
                <a:solidFill>
                  <a:schemeClr val="bg1"/>
                </a:solidFill>
                <a:effectLst/>
              </a:rPr>
              <a:t>API </a:t>
            </a:r>
            <a:r>
              <a:rPr lang="ru-RU" sz="1400" dirty="0">
                <a:solidFill>
                  <a:schemeClr val="bg1"/>
                </a:solidFill>
                <a:effectLst/>
              </a:rPr>
              <a:t>и клиентского окружения для обеспечения надежности интеграций.</a:t>
            </a:r>
          </a:p>
          <a:p>
            <a:pPr>
              <a:spcBef>
                <a:spcPts val="300"/>
              </a:spcBef>
              <a:buClr>
                <a:schemeClr val="bg1"/>
              </a:buClr>
            </a:pPr>
            <a:r>
              <a:rPr lang="ru-RU" sz="1400" dirty="0">
                <a:solidFill>
                  <a:schemeClr val="bg1"/>
                </a:solidFill>
                <a:effectLst/>
              </a:rPr>
              <a:t>Реализация системы фичи-флагов, которая позволяет контролировать поставку функционала клиентам.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DECD79-6EFB-6681-98CD-97A30ABEA7B9}"/>
              </a:ext>
            </a:extLst>
          </p:cNvPr>
          <p:cNvSpPr txBox="1"/>
          <p:nvPr/>
        </p:nvSpPr>
        <p:spPr>
          <a:xfrm>
            <a:off x="607461" y="5383466"/>
            <a:ext cx="11673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sz="1400" dirty="0">
                <a:effectLst/>
                <a:latin typeface="Onest Medium" pitchFamily="2" charset="0"/>
              </a:rPr>
              <a:t>Модули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2F3103-993C-CB79-9836-5873ACA67072}"/>
              </a:ext>
            </a:extLst>
          </p:cNvPr>
          <p:cNvSpPr txBox="1"/>
          <p:nvPr/>
        </p:nvSpPr>
        <p:spPr>
          <a:xfrm>
            <a:off x="1674845" y="5383466"/>
            <a:ext cx="17208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260350">
              <a:buFont typeface="Arial" panose="020B0604020202020204" pitchFamily="34" charset="0"/>
              <a:buChar char="•"/>
            </a:pPr>
            <a:r>
              <a:rPr lang="en-US" sz="1400" b="0" dirty="0">
                <a:latin typeface="Onest" pitchFamily="2" charset="0"/>
              </a:rPr>
              <a:t>Agent</a:t>
            </a:r>
            <a:endParaRPr lang="ru-RU" sz="1400" dirty="0">
              <a:latin typeface="Onest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411DC1-3C03-B3CD-E641-9289AA43005F}"/>
              </a:ext>
            </a:extLst>
          </p:cNvPr>
          <p:cNvSpPr txBox="1"/>
          <p:nvPr/>
        </p:nvSpPr>
        <p:spPr>
          <a:xfrm>
            <a:off x="2855664" y="5383466"/>
            <a:ext cx="13570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en-US" sz="1400" b="0" dirty="0">
                <a:latin typeface="Onest" pitchFamily="2" charset="0"/>
              </a:rPr>
              <a:t>Client</a:t>
            </a:r>
            <a:endParaRPr lang="ru-RU" sz="1400" dirty="0">
              <a:latin typeface="Onest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99502F-FEBA-D3A8-D755-6741B4327B8D}"/>
              </a:ext>
            </a:extLst>
          </p:cNvPr>
          <p:cNvSpPr txBox="1"/>
          <p:nvPr/>
        </p:nvSpPr>
        <p:spPr>
          <a:xfrm>
            <a:off x="3946880" y="5383466"/>
            <a:ext cx="13570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en-US" sz="1400" b="0" dirty="0">
                <a:latin typeface="Onest" pitchFamily="2" charset="0"/>
              </a:rPr>
              <a:t>Online</a:t>
            </a:r>
            <a:endParaRPr lang="ru-RU" sz="1400" dirty="0">
              <a:latin typeface="Ones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E7EA55-35C2-9AAE-9D2F-2AA4CDE90C33}"/>
              </a:ext>
            </a:extLst>
          </p:cNvPr>
          <p:cNvSpPr txBox="1"/>
          <p:nvPr/>
        </p:nvSpPr>
        <p:spPr>
          <a:xfrm>
            <a:off x="623461" y="1491751"/>
            <a:ext cx="56679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latin typeface="Onest" pitchFamily="2" charset="0"/>
              </a:rPr>
              <a:t>Мы автоматизировали продажи инвестиционных продуктов через прямой и агентский канал продаж </a:t>
            </a:r>
            <a:br>
              <a:rPr lang="en-US" sz="1600" dirty="0">
                <a:effectLst/>
                <a:latin typeface="Onest" pitchFamily="2" charset="0"/>
              </a:rPr>
            </a:br>
            <a:r>
              <a:rPr lang="ru-RU" sz="1600" dirty="0">
                <a:effectLst/>
                <a:latin typeface="Onest" pitchFamily="2" charset="0"/>
              </a:rPr>
              <a:t>на базе </a:t>
            </a:r>
            <a:r>
              <a:rPr lang="en" sz="1600" dirty="0">
                <a:effectLst/>
                <a:latin typeface="Onest" pitchFamily="2" charset="0"/>
              </a:rPr>
              <a:t>web-</a:t>
            </a:r>
            <a:r>
              <a:rPr lang="ru-RU" sz="1600" dirty="0">
                <a:effectLst/>
                <a:latin typeface="Onest" pitchFamily="2" charset="0"/>
              </a:rPr>
              <a:t>приложения, создали интеграцию с ЕФР банка, внутренними системами, депозитарие</a:t>
            </a:r>
            <a:r>
              <a:rPr lang="ru-RU" sz="1600" dirty="0">
                <a:latin typeface="Onest" pitchFamily="2" charset="0"/>
              </a:rPr>
              <a:t>м и</a:t>
            </a:r>
            <a:r>
              <a:rPr lang="ru-RU" sz="1600" dirty="0">
                <a:effectLst/>
                <a:latin typeface="Onest" pitchFamily="2" charset="0"/>
              </a:rPr>
              <a:t> внешними сервисами. Внедрили личный кабинет сотрудников, агентов, клиента.</a:t>
            </a:r>
            <a:endParaRPr lang="ru-RU" sz="1600" dirty="0">
              <a:latin typeface="Ones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682C09-F1BE-6320-0D96-9DAAB34EF516}"/>
              </a:ext>
            </a:extLst>
          </p:cNvPr>
          <p:cNvSpPr txBox="1"/>
          <p:nvPr/>
        </p:nvSpPr>
        <p:spPr>
          <a:xfrm>
            <a:off x="599445" y="3448746"/>
            <a:ext cx="5667927" cy="1715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0500" indent="-1905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Onest" pitchFamily="2" charset="0"/>
              </a:rPr>
              <a:t>Уход от ручной сборки и передачи релизов, которые вызывают непредвиденные проблемы.</a:t>
            </a:r>
          </a:p>
          <a:p>
            <a:pPr marL="190500" indent="-1905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Onest" pitchFamily="2" charset="0"/>
              </a:rPr>
              <a:t>Работа ПО в условиях закрытых контуров заказчика </a:t>
            </a:r>
            <a:br>
              <a:rPr lang="en-US" sz="1400" dirty="0">
                <a:effectLst/>
                <a:latin typeface="Onest" pitchFamily="2" charset="0"/>
              </a:rPr>
            </a:br>
            <a:r>
              <a:rPr lang="ru-RU" sz="1400" dirty="0">
                <a:effectLst/>
                <a:latin typeface="Onest" pitchFamily="2" charset="0"/>
              </a:rPr>
              <a:t>и/или наличия прокси серверов.</a:t>
            </a:r>
          </a:p>
          <a:p>
            <a:pPr marL="190500" indent="-1905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Onest" pitchFamily="2" charset="0"/>
              </a:rPr>
              <a:t>Тестирование двухсторонних интеграций без доступа </a:t>
            </a:r>
            <a:br>
              <a:rPr lang="en-US" sz="1400" dirty="0">
                <a:effectLst/>
                <a:latin typeface="Onest" pitchFamily="2" charset="0"/>
              </a:rPr>
            </a:br>
            <a:r>
              <a:rPr lang="ru-RU" sz="1400" dirty="0">
                <a:effectLst/>
                <a:latin typeface="Onest" pitchFamily="2" charset="0"/>
              </a:rPr>
              <a:t>к серверам клиента.</a:t>
            </a:r>
          </a:p>
          <a:p>
            <a:pPr marL="190500" indent="-1905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Onest" pitchFamily="2" charset="0"/>
              </a:rPr>
              <a:t>Отключение/включение функционала для разных партнеров.</a:t>
            </a:r>
            <a:endParaRPr lang="ru-RU" sz="1400" dirty="0">
              <a:latin typeface="Onest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DF570B-6CFD-B2B6-67A4-A50CC64FF8A1}"/>
              </a:ext>
            </a:extLst>
          </p:cNvPr>
          <p:cNvSpPr txBox="1"/>
          <p:nvPr/>
        </p:nvSpPr>
        <p:spPr>
          <a:xfrm>
            <a:off x="9348570" y="644685"/>
            <a:ext cx="14993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effectLst/>
                <a:latin typeface="Onest" pitchFamily="2" charset="0"/>
              </a:rPr>
              <a:t>2021 – </a:t>
            </a:r>
            <a:r>
              <a:rPr lang="ru-RU" sz="1400" dirty="0" err="1">
                <a:effectLst/>
                <a:latin typeface="Onest" pitchFamily="2" charset="0"/>
              </a:rPr>
              <a:t>н.в</a:t>
            </a:r>
            <a:r>
              <a:rPr lang="ru-RU" sz="1400" dirty="0">
                <a:effectLst/>
                <a:latin typeface="Onest" pitchFamily="2" charset="0"/>
              </a:rPr>
              <a:t>.</a:t>
            </a:r>
            <a:endParaRPr lang="ru-RU" sz="1400" dirty="0">
              <a:latin typeface="Onest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A07E96-2448-9D5F-538D-61E048DD0168}"/>
              </a:ext>
            </a:extLst>
          </p:cNvPr>
          <p:cNvSpPr txBox="1"/>
          <p:nvPr/>
        </p:nvSpPr>
        <p:spPr>
          <a:xfrm>
            <a:off x="4531963" y="5691243"/>
            <a:ext cx="9045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260350"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chemeClr val="tx1"/>
                </a:solidFill>
                <a:latin typeface="Onest" pitchFamily="2" charset="0"/>
              </a:rPr>
              <a:t>С</a:t>
            </a:r>
            <a:r>
              <a:rPr lang="en-US" sz="1400" b="0" dirty="0">
                <a:solidFill>
                  <a:schemeClr val="tx1"/>
                </a:solidFill>
                <a:latin typeface="Onest" pitchFamily="2" charset="0"/>
              </a:rPr>
              <a:t>#</a:t>
            </a:r>
            <a:endParaRPr lang="ru-RU" sz="1400" dirty="0">
              <a:latin typeface="Onest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E4FE93-70C5-A7EA-DDB5-D9921657B830}"/>
              </a:ext>
            </a:extLst>
          </p:cNvPr>
          <p:cNvSpPr txBox="1"/>
          <p:nvPr/>
        </p:nvSpPr>
        <p:spPr>
          <a:xfrm>
            <a:off x="2681770" y="5929535"/>
            <a:ext cx="13570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  <a:latin typeface="Onest" pitchFamily="2" charset="0"/>
              </a:rPr>
              <a:t>Angular</a:t>
            </a:r>
            <a:endParaRPr lang="ru-RU" sz="1400" dirty="0">
              <a:latin typeface="Onest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32D267-3000-A3DA-405D-490CFC91F0DC}"/>
              </a:ext>
            </a:extLst>
          </p:cNvPr>
          <p:cNvSpPr txBox="1"/>
          <p:nvPr/>
        </p:nvSpPr>
        <p:spPr>
          <a:xfrm>
            <a:off x="5381946" y="5691243"/>
            <a:ext cx="9045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2603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Onest" pitchFamily="2" charset="0"/>
              </a:rPr>
              <a:t>.</a:t>
            </a:r>
            <a:r>
              <a:rPr lang="en-US" sz="1400" b="0" dirty="0" err="1">
                <a:solidFill>
                  <a:schemeClr val="tx1"/>
                </a:solidFill>
                <a:latin typeface="Onest" pitchFamily="2" charset="0"/>
              </a:rPr>
              <a:t>Net</a:t>
            </a:r>
            <a:endParaRPr lang="ru-RU" sz="1400" dirty="0">
              <a:latin typeface="Onest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C21993-7943-7365-9C58-A8BA198E6310}"/>
              </a:ext>
            </a:extLst>
          </p:cNvPr>
          <p:cNvSpPr txBox="1"/>
          <p:nvPr/>
        </p:nvSpPr>
        <p:spPr>
          <a:xfrm>
            <a:off x="1644569" y="5691243"/>
            <a:ext cx="36544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/>
            <a:r>
              <a:rPr lang="ru-RU" sz="1400" i="0" dirty="0">
                <a:effectLst/>
                <a:latin typeface="Onest" pitchFamily="2" charset="0"/>
              </a:rPr>
              <a:t>бэкенд, </a:t>
            </a:r>
            <a:r>
              <a:rPr lang="ru-RU" sz="1400" dirty="0" err="1">
                <a:latin typeface="Onest" pitchFamily="2" charset="0"/>
              </a:rPr>
              <a:t>фронтенд</a:t>
            </a:r>
            <a:r>
              <a:rPr lang="ru-RU" sz="1400" dirty="0">
                <a:latin typeface="Onest" pitchFamily="2" charset="0"/>
              </a:rPr>
              <a:t>, интеграции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0A563F-B866-C94F-2A61-434A8C59A0C9}"/>
              </a:ext>
            </a:extLst>
          </p:cNvPr>
          <p:cNvSpPr txBox="1"/>
          <p:nvPr/>
        </p:nvSpPr>
        <p:spPr>
          <a:xfrm>
            <a:off x="1644569" y="5929535"/>
            <a:ext cx="14018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/>
            <a:r>
              <a:rPr lang="ru-RU" sz="1400" dirty="0" err="1">
                <a:latin typeface="Onest" pitchFamily="2" charset="0"/>
              </a:rPr>
              <a:t>фронтенд</a:t>
            </a:r>
            <a:endParaRPr lang="ru-RU" sz="1400" dirty="0">
              <a:latin typeface="Onest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D62E93E-BA29-E2CF-85CC-86037B90C003}"/>
              </a:ext>
            </a:extLst>
          </p:cNvPr>
          <p:cNvSpPr txBox="1"/>
          <p:nvPr/>
        </p:nvSpPr>
        <p:spPr>
          <a:xfrm>
            <a:off x="607461" y="5656501"/>
            <a:ext cx="11673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sz="1400" dirty="0">
                <a:effectLst/>
                <a:latin typeface="Onest Medium" pitchFamily="2" charset="0"/>
              </a:rPr>
              <a:t>Тех. стек</a:t>
            </a: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EBDA6C37-A79F-7D94-33C7-0258BEFD32BB}"/>
              </a:ext>
            </a:extLst>
          </p:cNvPr>
          <p:cNvCxnSpPr/>
          <p:nvPr/>
        </p:nvCxnSpPr>
        <p:spPr>
          <a:xfrm>
            <a:off x="0" y="3176972"/>
            <a:ext cx="62753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BB96399B-3327-998C-74CE-89232E430A5E}"/>
              </a:ext>
            </a:extLst>
          </p:cNvPr>
          <p:cNvCxnSpPr/>
          <p:nvPr/>
        </p:nvCxnSpPr>
        <p:spPr>
          <a:xfrm>
            <a:off x="-1" y="5230835"/>
            <a:ext cx="62753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D08E3052-7CC2-555A-45A0-035049B0198D}"/>
              </a:ext>
            </a:extLst>
          </p:cNvPr>
          <p:cNvSpPr txBox="1"/>
          <p:nvPr/>
        </p:nvSpPr>
        <p:spPr>
          <a:xfrm>
            <a:off x="620519" y="3220526"/>
            <a:ext cx="9602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sz="1400" dirty="0">
                <a:effectLst/>
                <a:latin typeface="Onest Medium" pitchFamily="2" charset="0"/>
              </a:rPr>
              <a:t>З</a:t>
            </a:r>
            <a:r>
              <a:rPr lang="ru-RU" sz="1400" dirty="0">
                <a:latin typeface="Onest Medium" pitchFamily="2" charset="0"/>
              </a:rPr>
              <a:t>адачи</a:t>
            </a:r>
            <a:endParaRPr lang="en-US" sz="1400" dirty="0">
              <a:effectLst/>
              <a:latin typeface="Onest Medium" pitchFamily="2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C9ABB2F-7B0D-B514-B86B-7D750A4E6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905CBD-CE7A-5547-B1D4-D54BF5BDB19B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718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747A0DB-7E21-6C7D-1373-9D7F700E75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549275"/>
            <a:ext cx="4665676" cy="506485"/>
          </a:xfrm>
        </p:spPr>
        <p:txBody>
          <a:bodyPr/>
          <a:lstStyle/>
          <a:p>
            <a:r>
              <a:rPr lang="en" dirty="0">
                <a:effectLst/>
              </a:rPr>
              <a:t>NABIX Partner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CD7A2F-0FAB-529A-68C4-7926C603C4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effectLst/>
              </a:rPr>
              <a:t>Автоматизация работы банка и БПА</a:t>
            </a:r>
            <a:r>
              <a:rPr lang="en-US" dirty="0">
                <a:effectLst/>
              </a:rPr>
              <a:t>*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53E6F2-09C7-ABD5-7F0B-49083DDC62BF}"/>
              </a:ext>
            </a:extLst>
          </p:cNvPr>
          <p:cNvSpPr txBox="1"/>
          <p:nvPr/>
        </p:nvSpPr>
        <p:spPr>
          <a:xfrm>
            <a:off x="7536160" y="6237312"/>
            <a:ext cx="35643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Onest" pitchFamily="2" charset="0"/>
              </a:rPr>
              <a:t>*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Onest" pitchFamily="2" charset="0"/>
              </a:rPr>
              <a:t>БПА — банковский платежный агент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Onest" pitchFamily="2" charset="0"/>
            </a:endParaRP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2C729E25-DCCE-94FC-64D0-657C3FEEBAA9}"/>
              </a:ext>
            </a:extLst>
          </p:cNvPr>
          <p:cNvSpPr txBox="1">
            <a:spLocks/>
          </p:cNvSpPr>
          <p:nvPr/>
        </p:nvSpPr>
        <p:spPr>
          <a:xfrm>
            <a:off x="695324" y="1838617"/>
            <a:ext cx="5292663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/>
              <a:buChar char="•"/>
              <a:tabLst/>
              <a:defRPr sz="16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1pPr>
            <a:lvl2pPr marL="63023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tabLst/>
              <a:defRPr sz="14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2pPr>
            <a:lvl3pPr marL="1023938" indent="-109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EDC00"/>
              </a:buClr>
              <a:buSzTx/>
              <a:buFont typeface="Arial"/>
              <a:buNone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4pPr>
            <a:lvl5pPr marL="1917700" indent="-88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EDC00"/>
              </a:buClr>
              <a:buFont typeface="Arial"/>
              <a:buChar char="•"/>
              <a:tabLst/>
              <a:defRPr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" sz="2000" dirty="0">
                <a:effectLst/>
                <a:latin typeface="Onest" pitchFamily="2" charset="0"/>
              </a:rPr>
              <a:t>NABIX Partner </a:t>
            </a:r>
            <a:r>
              <a:rPr lang="ru-RU" sz="2000" dirty="0">
                <a:effectLst/>
                <a:latin typeface="Onest" pitchFamily="2" charset="0"/>
              </a:rPr>
              <a:t>агрегирует условия операций от разных платежных сервисов для банковских платежных агентов</a:t>
            </a:r>
            <a:endParaRPr lang="ru-RU" sz="2000" dirty="0">
              <a:latin typeface="Onest" pitchFamily="2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9C49DEF3-D7F1-9B9B-0B5E-F78A82F41207}"/>
              </a:ext>
            </a:extLst>
          </p:cNvPr>
          <p:cNvSpPr/>
          <p:nvPr/>
        </p:nvSpPr>
        <p:spPr>
          <a:xfrm>
            <a:off x="7536160" y="742791"/>
            <a:ext cx="4137774" cy="706597"/>
          </a:xfrm>
          <a:prstGeom prst="roundRect">
            <a:avLst/>
          </a:prstGeom>
          <a:noFill/>
          <a:ln w="12700">
            <a:solidFill>
              <a:srgbClr val="D129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  <a:buClr>
                <a:schemeClr val="bg1"/>
              </a:buClr>
            </a:pPr>
            <a:r>
              <a:rPr lang="ru-RU" sz="1800" dirty="0">
                <a:solidFill>
                  <a:schemeClr val="bg1"/>
                </a:solidFill>
                <a:effectLst/>
                <a:latin typeface="Onest" pitchFamily="2" charset="0"/>
              </a:rPr>
              <a:t>Повышает обороты точек продаж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8B26C777-E682-536B-DC89-11D41F692E24}"/>
              </a:ext>
            </a:extLst>
          </p:cNvPr>
          <p:cNvSpPr/>
          <p:nvPr/>
        </p:nvSpPr>
        <p:spPr>
          <a:xfrm>
            <a:off x="7536160" y="1642903"/>
            <a:ext cx="4137774" cy="706597"/>
          </a:xfrm>
          <a:prstGeom prst="roundRect">
            <a:avLst/>
          </a:prstGeom>
          <a:noFill/>
          <a:ln w="12700">
            <a:solidFill>
              <a:srgbClr val="D129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  <a:buClr>
                <a:schemeClr val="bg1"/>
              </a:buClr>
            </a:pPr>
            <a:r>
              <a:rPr lang="ru-RU" sz="1800" dirty="0">
                <a:solidFill>
                  <a:schemeClr val="bg1"/>
                </a:solidFill>
                <a:effectLst/>
                <a:latin typeface="Onest" pitchFamily="2" charset="0"/>
              </a:rPr>
              <a:t>Позволяет контролировать работу партнеров и точек онлайн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B577F706-4D5D-A254-7387-4DEF281ACCD6}"/>
              </a:ext>
            </a:extLst>
          </p:cNvPr>
          <p:cNvSpPr/>
          <p:nvPr/>
        </p:nvSpPr>
        <p:spPr>
          <a:xfrm>
            <a:off x="7536160" y="2543015"/>
            <a:ext cx="4137774" cy="706597"/>
          </a:xfrm>
          <a:prstGeom prst="roundRect">
            <a:avLst/>
          </a:prstGeom>
          <a:noFill/>
          <a:ln w="12700">
            <a:solidFill>
              <a:srgbClr val="D129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  <a:buClr>
                <a:schemeClr val="bg1"/>
              </a:buClr>
            </a:pPr>
            <a:r>
              <a:rPr lang="ru-RU" sz="1800" dirty="0">
                <a:solidFill>
                  <a:schemeClr val="bg1"/>
                </a:solidFill>
                <a:effectLst/>
                <a:latin typeface="Onest" pitchFamily="2" charset="0"/>
              </a:rPr>
              <a:t>Избавляет БПА от использования нескольких приложений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7B469FB0-21C6-866B-669F-6D51A952DC0E}"/>
              </a:ext>
            </a:extLst>
          </p:cNvPr>
          <p:cNvSpPr/>
          <p:nvPr/>
        </p:nvSpPr>
        <p:spPr>
          <a:xfrm>
            <a:off x="7536160" y="3443127"/>
            <a:ext cx="4137774" cy="706597"/>
          </a:xfrm>
          <a:prstGeom prst="roundRect">
            <a:avLst/>
          </a:prstGeom>
          <a:noFill/>
          <a:ln w="12700">
            <a:solidFill>
              <a:srgbClr val="D129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  <a:buClr>
                <a:schemeClr val="bg1"/>
              </a:buClr>
            </a:pPr>
            <a:r>
              <a:rPr lang="ru-RU" sz="1800" dirty="0">
                <a:solidFill>
                  <a:schemeClr val="bg1"/>
                </a:solidFill>
                <a:effectLst/>
                <a:latin typeface="Onest" pitchFamily="2" charset="0"/>
              </a:rPr>
              <a:t>Учитывает все бизнес-процессы БПА в удобном интерфейсе</a:t>
            </a: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9A11E478-7B2F-B271-E70C-74C8F42372B2}"/>
              </a:ext>
            </a:extLst>
          </p:cNvPr>
          <p:cNvSpPr/>
          <p:nvPr/>
        </p:nvSpPr>
        <p:spPr>
          <a:xfrm>
            <a:off x="7536160" y="4343239"/>
            <a:ext cx="4137774" cy="706597"/>
          </a:xfrm>
          <a:prstGeom prst="roundRect">
            <a:avLst/>
          </a:prstGeom>
          <a:noFill/>
          <a:ln w="12700">
            <a:solidFill>
              <a:srgbClr val="D129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  <a:buClr>
                <a:schemeClr val="bg1"/>
              </a:buClr>
            </a:pPr>
            <a:r>
              <a:rPr lang="ru-RU" sz="1800" dirty="0">
                <a:solidFill>
                  <a:schemeClr val="bg1"/>
                </a:solidFill>
                <a:effectLst/>
                <a:latin typeface="Onest" pitchFamily="2" charset="0"/>
              </a:rPr>
              <a:t>Автоматизирует аналитику </a:t>
            </a:r>
            <a:br>
              <a:rPr lang="en-US" sz="1800" dirty="0">
                <a:solidFill>
                  <a:schemeClr val="bg1"/>
                </a:solidFill>
                <a:effectLst/>
                <a:latin typeface="Onest" pitchFamily="2" charset="0"/>
              </a:rPr>
            </a:br>
            <a:r>
              <a:rPr lang="ru-RU" sz="1800" dirty="0">
                <a:solidFill>
                  <a:schemeClr val="bg1"/>
                </a:solidFill>
                <a:effectLst/>
                <a:latin typeface="Onest" pitchFamily="2" charset="0"/>
              </a:rPr>
              <a:t>по продажам</a:t>
            </a: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C6D35FF8-1C9D-AFFD-9758-C7798E8C0B6D}"/>
              </a:ext>
            </a:extLst>
          </p:cNvPr>
          <p:cNvSpPr/>
          <p:nvPr/>
        </p:nvSpPr>
        <p:spPr>
          <a:xfrm>
            <a:off x="7536160" y="5243353"/>
            <a:ext cx="4137774" cy="706597"/>
          </a:xfrm>
          <a:prstGeom prst="roundRect">
            <a:avLst/>
          </a:prstGeom>
          <a:noFill/>
          <a:ln w="12700">
            <a:solidFill>
              <a:srgbClr val="D129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  <a:buClr>
                <a:schemeClr val="bg1"/>
              </a:buClr>
            </a:pPr>
            <a:r>
              <a:rPr lang="ru-RU" sz="1800" dirty="0">
                <a:solidFill>
                  <a:schemeClr val="bg1"/>
                </a:solidFill>
                <a:effectLst/>
                <a:latin typeface="Onest" pitchFamily="2" charset="0"/>
              </a:rPr>
              <a:t>Использует платежный шлюз любого провайдера</a:t>
            </a:r>
            <a:endParaRPr lang="ru-RU" sz="1800" dirty="0">
              <a:solidFill>
                <a:schemeClr val="bg1"/>
              </a:solidFill>
              <a:latin typeface="Onest" pitchFamily="2" charset="0"/>
            </a:endParaRPr>
          </a:p>
        </p:txBody>
      </p:sp>
      <p:pic>
        <p:nvPicPr>
          <p:cNvPr id="21" name="Рисунок 20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EEEAC03B-5008-6380-9024-58DCA4402F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9" t="1" r="1" b="47630"/>
          <a:stretch/>
        </p:blipFill>
        <p:spPr>
          <a:xfrm>
            <a:off x="371364" y="3079761"/>
            <a:ext cx="6658754" cy="377823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98B1C3E-CCDC-37FD-29BC-0EB98F977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905CBD-CE7A-5547-B1D4-D54BF5BDB19B}" type="slidenum">
              <a:rPr lang="ru-RU" altLang="ru-RU" smtClean="0"/>
              <a:pPr/>
              <a:t>15</a:t>
            </a:fld>
            <a:endParaRPr lang="ru-RU" altLang="ru-RU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7B89469D-8BB5-CBA9-3CA0-CE92ABE28412}"/>
              </a:ext>
            </a:extLst>
          </p:cNvPr>
          <p:cNvSpPr txBox="1">
            <a:spLocks/>
          </p:cNvSpPr>
          <p:nvPr/>
        </p:nvSpPr>
        <p:spPr>
          <a:xfrm>
            <a:off x="73083" y="86152"/>
            <a:ext cx="1077950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/>
              <a:buChar char="•"/>
              <a:tabLst/>
              <a:defRPr sz="14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1pPr>
            <a:lvl2pPr marL="63023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2pPr>
            <a:lvl3pPr marL="1023938" indent="-109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1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4pPr>
            <a:lvl5pPr marL="1917700" indent="-88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EDC00"/>
              </a:buClr>
              <a:buFont typeface="Arial"/>
              <a:buChar char="•"/>
              <a:tabLst/>
              <a:defRPr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Font typeface="Arial"/>
              <a:buNone/>
            </a:pPr>
            <a:r>
              <a:rPr lang="en" sz="1050" dirty="0">
                <a:solidFill>
                  <a:schemeClr val="accent1"/>
                </a:solidFill>
                <a:effectLst/>
              </a:rPr>
              <a:t>NABIX </a:t>
            </a:r>
            <a:r>
              <a:rPr lang="en-US" sz="1050" dirty="0">
                <a:solidFill>
                  <a:schemeClr val="accent1"/>
                </a:solidFill>
              </a:rPr>
              <a:t>Partner</a:t>
            </a:r>
            <a:endParaRPr lang="ru-RU" sz="105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406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C8D0EDF-A8B5-7714-4F26-D8A758102B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5999" y="1628775"/>
            <a:ext cx="4680000" cy="2469907"/>
          </a:xfrm>
        </p:spPr>
        <p:txBody>
          <a:bodyPr/>
          <a:lstStyle/>
          <a:p>
            <a:pPr marL="0" indent="-174625">
              <a:spcBef>
                <a:spcPts val="300"/>
              </a:spcBef>
              <a:buNone/>
            </a:pPr>
            <a:r>
              <a:rPr lang="ru-RU" sz="2000" dirty="0">
                <a:effectLst/>
                <a:latin typeface="Onest Medium" pitchFamily="2" charset="0"/>
              </a:rPr>
              <a:t>Администрирование</a:t>
            </a:r>
            <a:endParaRPr lang="en-US" sz="2000" dirty="0">
              <a:effectLst/>
              <a:latin typeface="Onest Medium" pitchFamily="2" charset="0"/>
            </a:endParaRPr>
          </a:p>
          <a:p>
            <a:pPr marL="184150" indent="-174625">
              <a:spcBef>
                <a:spcPts val="300"/>
              </a:spcBef>
            </a:pPr>
            <a:r>
              <a:rPr lang="ru-RU" dirty="0">
                <a:effectLst/>
              </a:rPr>
              <a:t>Установка комиссии БПА и для групп точек позволяет вести гибкую ценовую политику</a:t>
            </a:r>
            <a:endParaRPr lang="en-US" dirty="0">
              <a:effectLst/>
            </a:endParaRPr>
          </a:p>
          <a:p>
            <a:pPr marL="184150" indent="-174625">
              <a:spcBef>
                <a:spcPts val="300"/>
              </a:spcBef>
            </a:pPr>
            <a:r>
              <a:rPr lang="ru-RU" dirty="0">
                <a:effectLst/>
              </a:rPr>
              <a:t>Формирование и выгрузка отчетов за любой период с применением различных фильтров</a:t>
            </a:r>
            <a:endParaRPr lang="en-US" dirty="0">
              <a:effectLst/>
            </a:endParaRPr>
          </a:p>
          <a:p>
            <a:pPr marL="184150" indent="-174625">
              <a:spcBef>
                <a:spcPts val="300"/>
              </a:spcBef>
            </a:pPr>
            <a:r>
              <a:rPr lang="ru-RU" dirty="0">
                <a:effectLst/>
              </a:rPr>
              <a:t>Управление группой компаний – возможность назначить Администратора группы и</a:t>
            </a:r>
            <a:r>
              <a:rPr lang="ru-RU" dirty="0"/>
              <a:t> </a:t>
            </a:r>
            <a:r>
              <a:rPr lang="ru-RU" dirty="0">
                <a:effectLst/>
              </a:rPr>
              <a:t>компании</a:t>
            </a:r>
            <a:endParaRPr lang="en-US" dirty="0">
              <a:effectLst/>
            </a:endParaRPr>
          </a:p>
          <a:p>
            <a:pPr marL="184150" indent="-174625">
              <a:spcBef>
                <a:spcPts val="300"/>
              </a:spcBef>
            </a:pPr>
            <a:r>
              <a:rPr lang="ru-RU" dirty="0">
                <a:effectLst/>
              </a:rPr>
              <a:t>Загрузка пользователей списком </a:t>
            </a:r>
            <a:endParaRPr lang="en-US" dirty="0">
              <a:effectLst/>
            </a:endParaRPr>
          </a:p>
          <a:p>
            <a:pPr marL="184150" indent="-174625">
              <a:spcBef>
                <a:spcPts val="300"/>
              </a:spcBef>
            </a:pPr>
            <a:r>
              <a:rPr lang="ru-RU" dirty="0">
                <a:effectLst/>
              </a:rPr>
              <a:t>Самодиагностика системы 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DD7DC3-BAB7-D229-6717-776AC9D603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5" y="1628775"/>
            <a:ext cx="4679950" cy="1331134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>
                <a:effectLst/>
                <a:latin typeface="Onest Medium" pitchFamily="2" charset="0"/>
              </a:rPr>
              <a:t>Финансовые операции</a:t>
            </a:r>
            <a:endParaRPr lang="en-US" sz="2000" dirty="0">
              <a:effectLst/>
              <a:latin typeface="Onest Medium" pitchFamily="2" charset="0"/>
            </a:endParaRPr>
          </a:p>
          <a:p>
            <a:pPr>
              <a:spcBef>
                <a:spcPts val="300"/>
              </a:spcBef>
            </a:pPr>
            <a:r>
              <a:rPr lang="ru-RU" dirty="0">
                <a:effectLst/>
              </a:rPr>
              <a:t>Более 100 видов различных операций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и постоянный запуск новых услуг: универсальный платеж, </a:t>
            </a:r>
            <a:r>
              <a:rPr lang="ru-RU" dirty="0" err="1">
                <a:effectLst/>
              </a:rPr>
              <a:t>Яндекс.Деньги</a:t>
            </a:r>
            <a:r>
              <a:rPr lang="ru-RU" dirty="0">
                <a:effectLst/>
              </a:rPr>
              <a:t>, переводы </a:t>
            </a:r>
            <a:r>
              <a:rPr lang="en" dirty="0">
                <a:effectLst/>
              </a:rPr>
              <a:t>SEPA, </a:t>
            </a:r>
            <a:r>
              <a:rPr lang="ru-RU" dirty="0">
                <a:effectLst/>
              </a:rPr>
              <a:t>кредиты и карты и др.</a:t>
            </a:r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E063FDA-D84F-9CBF-5775-6C70FE275E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95" y="549275"/>
            <a:ext cx="10980668" cy="506485"/>
          </a:xfrm>
        </p:spPr>
        <p:txBody>
          <a:bodyPr/>
          <a:lstStyle/>
          <a:p>
            <a:r>
              <a:rPr lang="ru-RU" dirty="0">
                <a:effectLst/>
              </a:rPr>
              <a:t>Функционал</a:t>
            </a:r>
            <a:r>
              <a:rPr lang="en-US" dirty="0">
                <a:effectLst/>
              </a:rPr>
              <a:t> </a:t>
            </a:r>
            <a:r>
              <a:rPr lang="en" dirty="0">
                <a:effectLst/>
              </a:rPr>
              <a:t>NABIX Partner</a:t>
            </a:r>
            <a:endParaRPr lang="ru-RU" dirty="0"/>
          </a:p>
        </p:txBody>
      </p:sp>
      <p:sp>
        <p:nvSpPr>
          <p:cNvPr id="10" name="Текст 1">
            <a:extLst>
              <a:ext uri="{FF2B5EF4-FFF2-40B4-BE49-F238E27FC236}">
                <a16:creationId xmlns:a16="http://schemas.microsoft.com/office/drawing/2014/main" id="{5EC56608-0121-3AC8-9089-ED189E7070AA}"/>
              </a:ext>
            </a:extLst>
          </p:cNvPr>
          <p:cNvSpPr txBox="1">
            <a:spLocks/>
          </p:cNvSpPr>
          <p:nvPr/>
        </p:nvSpPr>
        <p:spPr>
          <a:xfrm>
            <a:off x="6091504" y="4926296"/>
            <a:ext cx="4680000" cy="10849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/>
              <a:buChar char="•"/>
              <a:tabLst/>
              <a:defRPr sz="16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1pPr>
            <a:lvl2pPr marL="63023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4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2pPr>
            <a:lvl3pPr marL="1023938" indent="-109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4pPr>
            <a:lvl5pPr marL="1917700" indent="-88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EDC00"/>
              </a:buClr>
              <a:buFont typeface="Arial"/>
              <a:buChar char="•"/>
              <a:tabLst/>
              <a:defRPr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r>
              <a:rPr lang="ru-RU" sz="2000" dirty="0">
                <a:effectLst/>
                <a:latin typeface="Onest Medium" pitchFamily="2" charset="0"/>
              </a:rPr>
              <a:t>Открытые </a:t>
            </a:r>
            <a:r>
              <a:rPr lang="en" sz="2000" dirty="0">
                <a:effectLst/>
                <a:latin typeface="Onest Medium" pitchFamily="2" charset="0"/>
              </a:rPr>
              <a:t>API</a:t>
            </a:r>
          </a:p>
          <a:p>
            <a:pPr marL="184150" indent="-174625">
              <a:spcBef>
                <a:spcPts val="300"/>
              </a:spcBef>
            </a:pPr>
            <a:r>
              <a:rPr lang="ru-RU" dirty="0">
                <a:effectLst/>
                <a:latin typeface="Onest" pitchFamily="2" charset="0"/>
              </a:rPr>
              <a:t>Разработка, доработка и интеграция </a:t>
            </a:r>
            <a:br>
              <a:rPr lang="ru-RU" dirty="0">
                <a:effectLst/>
                <a:latin typeface="Onest" pitchFamily="2" charset="0"/>
              </a:rPr>
            </a:br>
            <a:r>
              <a:rPr lang="ru-RU" dirty="0">
                <a:effectLst/>
                <a:latin typeface="Onest" pitchFamily="2" charset="0"/>
              </a:rPr>
              <a:t>с открытыми </a:t>
            </a:r>
            <a:r>
              <a:rPr lang="en" dirty="0">
                <a:effectLst/>
                <a:latin typeface="Onest" pitchFamily="2" charset="0"/>
              </a:rPr>
              <a:t>API </a:t>
            </a:r>
            <a:r>
              <a:rPr lang="ru-RU" dirty="0">
                <a:effectLst/>
                <a:latin typeface="Onest" pitchFamily="2" charset="0"/>
              </a:rPr>
              <a:t>платежных систем, быстрая интеграция с любыми системами</a:t>
            </a:r>
            <a:endParaRPr lang="ru-RU" dirty="0">
              <a:latin typeface="Onest" pitchFamily="2" charset="0"/>
            </a:endParaRP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3143D060-0542-54E9-85A7-AD2AEF64CFC6}"/>
              </a:ext>
            </a:extLst>
          </p:cNvPr>
          <p:cNvSpPr txBox="1">
            <a:spLocks/>
          </p:cNvSpPr>
          <p:nvPr/>
        </p:nvSpPr>
        <p:spPr>
          <a:xfrm>
            <a:off x="695325" y="3333552"/>
            <a:ext cx="4680000" cy="2677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/>
              <a:buChar char="•"/>
              <a:tabLst/>
              <a:defRPr sz="16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1pPr>
            <a:lvl2pPr marL="63023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4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2pPr>
            <a:lvl3pPr marL="1023938" indent="-109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EDC00"/>
              </a:buClr>
              <a:buSzTx/>
              <a:buFont typeface="Arial"/>
              <a:buNone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4pPr>
            <a:lvl5pPr marL="1917700" indent="-88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EDC00"/>
              </a:buClr>
              <a:buFont typeface="Arial"/>
              <a:buChar char="•"/>
              <a:tabLst/>
              <a:defRPr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r>
              <a:rPr lang="ru-RU" sz="2000" dirty="0">
                <a:effectLst/>
                <a:latin typeface="Onest Medium" pitchFamily="2" charset="0"/>
              </a:rPr>
              <a:t>Продажи</a:t>
            </a:r>
            <a:endParaRPr lang="en-US" sz="2000" dirty="0">
              <a:effectLst/>
              <a:latin typeface="Onest Medium" pitchFamily="2" charset="0"/>
            </a:endParaRPr>
          </a:p>
          <a:p>
            <a:pPr marL="184150" indent="-1841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Onest" pitchFamily="2" charset="0"/>
              </a:rPr>
              <a:t>Поиск клиента и получателя по номеру документа</a:t>
            </a:r>
            <a:endParaRPr lang="en-US" sz="1600" dirty="0">
              <a:effectLst/>
              <a:latin typeface="Onest" pitchFamily="2" charset="0"/>
            </a:endParaRPr>
          </a:p>
          <a:p>
            <a:pPr marL="184150" indent="-1841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Onest" pitchFamily="2" charset="0"/>
              </a:rPr>
              <a:t>Множественный перевод, в т.ч. в разные страны и в разных валютах выдачи</a:t>
            </a:r>
            <a:endParaRPr lang="en-US" sz="1600" dirty="0">
              <a:effectLst/>
              <a:latin typeface="Onest" pitchFamily="2" charset="0"/>
            </a:endParaRPr>
          </a:p>
          <a:p>
            <a:pPr marL="184150" indent="-1841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Onest" pitchFamily="2" charset="0"/>
              </a:rPr>
              <a:t>Оплата ЖКУ с использованием сканера </a:t>
            </a:r>
            <a:r>
              <a:rPr lang="en" sz="1600" dirty="0">
                <a:effectLst/>
                <a:latin typeface="Onest" pitchFamily="2" charset="0"/>
              </a:rPr>
              <a:t>QR-</a:t>
            </a:r>
            <a:r>
              <a:rPr lang="ru-RU" sz="1600" dirty="0">
                <a:effectLst/>
                <a:latin typeface="Onest" pitchFamily="2" charset="0"/>
              </a:rPr>
              <a:t>кодов для </a:t>
            </a:r>
            <a:r>
              <a:rPr lang="ru-RU" sz="1600" dirty="0" err="1">
                <a:effectLst/>
                <a:latin typeface="Onest" pitchFamily="2" charset="0"/>
              </a:rPr>
              <a:t>предзаполнения</a:t>
            </a:r>
            <a:endParaRPr lang="en-US" sz="1600" dirty="0">
              <a:latin typeface="Onest" pitchFamily="2" charset="0"/>
            </a:endParaRPr>
          </a:p>
          <a:p>
            <a:pPr marL="184150" indent="-1841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Onest" pitchFamily="2" charset="0"/>
              </a:rPr>
              <a:t>Сохранение чеков в очереди позволяет отправить чек на печать в случае технического сбоя в момент оплаты</a:t>
            </a:r>
            <a:endParaRPr lang="ru-RU" sz="1600" dirty="0">
              <a:latin typeface="Onest" pitchFamily="2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CDAE66C-A1C7-F681-47D5-8F4C97044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905CBD-CE7A-5547-B1D4-D54BF5BDB19B}" type="slidenum">
              <a:rPr lang="ru-RU" altLang="ru-RU" smtClean="0"/>
              <a:pPr/>
              <a:t>16</a:t>
            </a:fld>
            <a:endParaRPr lang="ru-RU" altLang="ru-RU"/>
          </a:p>
        </p:txBody>
      </p:sp>
      <p:sp>
        <p:nvSpPr>
          <p:cNvPr id="6" name="Текст 1">
            <a:extLst>
              <a:ext uri="{FF2B5EF4-FFF2-40B4-BE49-F238E27FC236}">
                <a16:creationId xmlns:a16="http://schemas.microsoft.com/office/drawing/2014/main" id="{11B95FAC-7092-EC23-FD32-C6BAAB682866}"/>
              </a:ext>
            </a:extLst>
          </p:cNvPr>
          <p:cNvSpPr txBox="1">
            <a:spLocks/>
          </p:cNvSpPr>
          <p:nvPr/>
        </p:nvSpPr>
        <p:spPr>
          <a:xfrm>
            <a:off x="73083" y="86152"/>
            <a:ext cx="1077950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/>
              <a:buChar char="•"/>
              <a:tabLst/>
              <a:defRPr sz="14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1pPr>
            <a:lvl2pPr marL="63023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2pPr>
            <a:lvl3pPr marL="1023938" indent="-109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1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4pPr>
            <a:lvl5pPr marL="1917700" indent="-88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EDC00"/>
              </a:buClr>
              <a:buFont typeface="Arial"/>
              <a:buChar char="•"/>
              <a:tabLst/>
              <a:defRPr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Font typeface="Arial"/>
              <a:buNone/>
            </a:pPr>
            <a:r>
              <a:rPr lang="en" sz="105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NABIX </a:t>
            </a:r>
            <a:r>
              <a:rPr lang="en-US" sz="105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Partner</a:t>
            </a:r>
            <a:endParaRPr lang="ru-RU" sz="105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209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15EBD0D-A84B-E463-4CB7-BE5157AD5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95" y="549275"/>
            <a:ext cx="10980668" cy="506485"/>
          </a:xfrm>
        </p:spPr>
        <p:txBody>
          <a:bodyPr/>
          <a:lstStyle/>
          <a:p>
            <a:r>
              <a:rPr lang="ru-RU" dirty="0">
                <a:effectLst/>
              </a:rPr>
              <a:t>Финансовые операции в </a:t>
            </a:r>
            <a:r>
              <a:rPr lang="en" dirty="0">
                <a:effectLst/>
              </a:rPr>
              <a:t>NABIX Partner</a:t>
            </a:r>
            <a:endParaRPr lang="ru-RU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FB73BCB6-76AE-32F3-B3A4-66723DFC5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95" y="1047873"/>
            <a:ext cx="10980668" cy="246221"/>
          </a:xfrm>
        </p:spPr>
        <p:txBody>
          <a:bodyPr/>
          <a:lstStyle/>
          <a:p>
            <a:r>
              <a:rPr lang="ru-RU" dirty="0">
                <a:effectLst/>
              </a:rPr>
              <a:t>Широкие возможности доработок под потребности и запросы бизнеса с быстрым запуском функционала</a:t>
            </a:r>
            <a:endParaRPr lang="ru-RU" dirty="0"/>
          </a:p>
        </p:txBody>
      </p:sp>
      <p:graphicFrame>
        <p:nvGraphicFramePr>
          <p:cNvPr id="9" name="Table 45">
            <a:extLst>
              <a:ext uri="{FF2B5EF4-FFF2-40B4-BE49-F238E27FC236}">
                <a16:creationId xmlns:a16="http://schemas.microsoft.com/office/drawing/2014/main" id="{A86280DE-7392-F3B8-A597-7E538E7E9C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197861"/>
              </p:ext>
            </p:extLst>
          </p:nvPr>
        </p:nvGraphicFramePr>
        <p:xfrm>
          <a:off x="693096" y="1652616"/>
          <a:ext cx="10692645" cy="47612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8529">
                  <a:extLst>
                    <a:ext uri="{9D8B030D-6E8A-4147-A177-3AD203B41FA5}">
                      <a16:colId xmlns:a16="http://schemas.microsoft.com/office/drawing/2014/main" val="3836808039"/>
                    </a:ext>
                  </a:extLst>
                </a:gridCol>
                <a:gridCol w="2138529">
                  <a:extLst>
                    <a:ext uri="{9D8B030D-6E8A-4147-A177-3AD203B41FA5}">
                      <a16:colId xmlns:a16="http://schemas.microsoft.com/office/drawing/2014/main" val="1359157574"/>
                    </a:ext>
                  </a:extLst>
                </a:gridCol>
                <a:gridCol w="2138529">
                  <a:extLst>
                    <a:ext uri="{9D8B030D-6E8A-4147-A177-3AD203B41FA5}">
                      <a16:colId xmlns:a16="http://schemas.microsoft.com/office/drawing/2014/main" val="525192205"/>
                    </a:ext>
                  </a:extLst>
                </a:gridCol>
                <a:gridCol w="2138529">
                  <a:extLst>
                    <a:ext uri="{9D8B030D-6E8A-4147-A177-3AD203B41FA5}">
                      <a16:colId xmlns:a16="http://schemas.microsoft.com/office/drawing/2014/main" val="3346445400"/>
                    </a:ext>
                  </a:extLst>
                </a:gridCol>
                <a:gridCol w="2138529">
                  <a:extLst>
                    <a:ext uri="{9D8B030D-6E8A-4147-A177-3AD203B41FA5}">
                      <a16:colId xmlns:a16="http://schemas.microsoft.com/office/drawing/2014/main" val="4066006599"/>
                    </a:ext>
                  </a:extLst>
                </a:gridCol>
              </a:tblGrid>
              <a:tr h="680182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Onest Medium" pitchFamily="2" charset="0"/>
                        </a:rPr>
                        <a:t>Денежные переводы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Onest Medium" pitchFamily="2" charset="0"/>
                      </a:endParaRPr>
                    </a:p>
                  </a:txBody>
                  <a:tcPr marL="40100" marR="40100" marT="20051" marB="20051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Onest Medium" pitchFamily="2" charset="0"/>
                        </a:rPr>
                        <a:t>Перевод </a:t>
                      </a:r>
                      <a:br>
                        <a:rPr lang="ru-RU" sz="1800" b="0" i="0" dirty="0">
                          <a:solidFill>
                            <a:schemeClr val="tx1"/>
                          </a:solidFill>
                          <a:latin typeface="Onest Medium" pitchFamily="2" charset="0"/>
                        </a:rPr>
                      </a:b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Onest Medium" pitchFamily="2" charset="0"/>
                        </a:rPr>
                        <a:t>на карту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Onest Medium" pitchFamily="2" charset="0"/>
                      </a:endParaRPr>
                    </a:p>
                  </a:txBody>
                  <a:tcPr marL="40100" marR="40100" marT="20051" marB="20051" anchor="ctr">
                    <a:lnL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Onest Medium" pitchFamily="2" charset="0"/>
                        </a:rPr>
                        <a:t>Погашение кредита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Onest Medium" pitchFamily="2" charset="0"/>
                      </a:endParaRPr>
                    </a:p>
                  </a:txBody>
                  <a:tcPr marL="40100" marR="40100" marT="20051" marB="20051" anchor="ctr">
                    <a:lnL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Onest Medium" pitchFamily="2" charset="0"/>
                        </a:rPr>
                        <a:t>Другие </a:t>
                      </a:r>
                      <a:br>
                        <a:rPr lang="ru-RU" sz="1800" b="0" i="0" dirty="0">
                          <a:solidFill>
                            <a:schemeClr val="tx1"/>
                          </a:solidFill>
                          <a:latin typeface="Onest Medium" pitchFamily="2" charset="0"/>
                        </a:rPr>
                      </a:b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Onest Medium" pitchFamily="2" charset="0"/>
                        </a:rPr>
                        <a:t>сервисы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Onest Medium" pitchFamily="2" charset="0"/>
                      </a:endParaRPr>
                    </a:p>
                  </a:txBody>
                  <a:tcPr marL="40100" marR="40100" marT="20051" marB="20051" anchor="ctr">
                    <a:lnL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800" b="0" i="0" dirty="0">
                          <a:solidFill>
                            <a:schemeClr val="accent1"/>
                          </a:solidFill>
                          <a:latin typeface="Onest Medium" pitchFamily="2" charset="0"/>
                        </a:rPr>
                        <a:t>Реализация </a:t>
                      </a:r>
                      <a:br>
                        <a:rPr lang="ru-RU" sz="1800" b="0" i="0" dirty="0">
                          <a:solidFill>
                            <a:schemeClr val="accent1"/>
                          </a:solidFill>
                          <a:latin typeface="Onest Medium" pitchFamily="2" charset="0"/>
                        </a:rPr>
                      </a:br>
                      <a:r>
                        <a:rPr lang="ru-RU" sz="1800" b="0" i="0" dirty="0">
                          <a:solidFill>
                            <a:schemeClr val="accent1"/>
                          </a:solidFill>
                          <a:latin typeface="Onest Medium" pitchFamily="2" charset="0"/>
                        </a:rPr>
                        <a:t>в 2024 году</a:t>
                      </a:r>
                      <a:endParaRPr lang="en-US" sz="1800" b="0" i="0" dirty="0">
                        <a:solidFill>
                          <a:schemeClr val="accent1"/>
                        </a:solidFill>
                        <a:latin typeface="Onest Medium" pitchFamily="2" charset="0"/>
                      </a:endParaRPr>
                    </a:p>
                  </a:txBody>
                  <a:tcPr marL="40100" marR="40100" marT="20051" marB="20051" anchor="ctr">
                    <a:lnL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262185"/>
                  </a:ext>
                </a:extLst>
              </a:tr>
              <a:tr h="6801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Onest" pitchFamily="2" charset="0"/>
                        </a:rPr>
                        <a:t>Отправка перевода </a:t>
                      </a:r>
                      <a:br>
                        <a:rPr lang="ru-RU" sz="1400" b="0" dirty="0">
                          <a:solidFill>
                            <a:schemeClr val="tx1"/>
                          </a:solidFill>
                          <a:latin typeface="Onest" pitchFamily="2" charset="0"/>
                        </a:rPr>
                      </a:b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Onest" pitchFamily="2" charset="0"/>
                        </a:rPr>
                        <a:t>в любую страну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Onest" pitchFamily="2" charset="0"/>
                      </a:endParaRPr>
                    </a:p>
                  </a:txBody>
                  <a:tcPr marL="40100" marR="40100" marT="20051" marB="20051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Onest" pitchFamily="2" charset="0"/>
                        </a:rPr>
                        <a:t>Любой банк РФ (универсальный перевод)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Onest" pitchFamily="2" charset="0"/>
                      </a:endParaRPr>
                    </a:p>
                  </a:txBody>
                  <a:tcPr marL="40100" marR="40100" marT="20051" marB="20051" anchor="ctr">
                    <a:lnL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Onest" pitchFamily="2" charset="0"/>
                        </a:rPr>
                        <a:t>Любой банк РФ (универсальное)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Onest" pitchFamily="2" charset="0"/>
                      </a:endParaRPr>
                    </a:p>
                  </a:txBody>
                  <a:tcPr marL="40100" marR="40100" marT="20051" marB="20051" anchor="ctr">
                    <a:lnL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Onest" pitchFamily="2" charset="0"/>
                        </a:rPr>
                        <a:t>Оплата ЖКХ по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Onest" pitchFamily="2" charset="0"/>
                        </a:rPr>
                        <a:t>QR-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Onest" pitchFamily="2" charset="0"/>
                        </a:rPr>
                        <a:t>коду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Onest" pitchFamily="2" charset="0"/>
                      </a:endParaRPr>
                    </a:p>
                  </a:txBody>
                  <a:tcPr marL="40100" marR="40100" marT="20051" marB="20051" anchor="ctr">
                    <a:lnL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Onest" pitchFamily="2" charset="0"/>
                        </a:rPr>
                        <a:t>POS-кредиты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Onest" pitchFamily="2" charset="0"/>
                      </a:endParaRPr>
                    </a:p>
                  </a:txBody>
                  <a:tcPr marL="40100" marR="40100" marT="20051" marB="20051" anchor="ctr">
                    <a:lnL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196143"/>
                  </a:ext>
                </a:extLst>
              </a:tr>
              <a:tr h="680182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Onest" pitchFamily="2" charset="0"/>
                        </a:rPr>
                        <a:t>Получение перевода </a:t>
                      </a:r>
                      <a:br>
                        <a:rPr lang="ru-RU" sz="1400" b="0" dirty="0">
                          <a:solidFill>
                            <a:schemeClr val="tx1"/>
                          </a:solidFill>
                          <a:latin typeface="Onest" pitchFamily="2" charset="0"/>
                        </a:rPr>
                      </a:b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Onest" pitchFamily="2" charset="0"/>
                        </a:rPr>
                        <a:t>в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Onest" pitchFamily="2" charset="0"/>
                        </a:rPr>
                        <a:t>RUB, USD, EUR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Onest" pitchFamily="2" charset="0"/>
                        </a:rPr>
                        <a:t>или нац. валюте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Onest" pitchFamily="2" charset="0"/>
                      </a:endParaRPr>
                    </a:p>
                  </a:txBody>
                  <a:tcPr marL="40100" marR="40100" marT="20051" marB="20051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Onest" pitchFamily="2" charset="0"/>
                        </a:rPr>
                        <a:t>Тинькофф Банк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Onest" pitchFamily="2" charset="0"/>
                      </a:endParaRPr>
                    </a:p>
                  </a:txBody>
                  <a:tcPr marL="40100" marR="40100" marT="20051" marB="20051" anchor="ctr">
                    <a:lnL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Onest" pitchFamily="2" charset="0"/>
                        </a:rPr>
                        <a:t>Тинькофф Банк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Onest" pitchFamily="2" charset="0"/>
                      </a:endParaRPr>
                    </a:p>
                  </a:txBody>
                  <a:tcPr marL="40100" marR="40100" marT="20051" marB="20051" anchor="ctr">
                    <a:lnL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Onest" pitchFamily="2" charset="0"/>
                        </a:rPr>
                        <a:t>Перевод по любым реквизитам юр. лица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Onest" pitchFamily="2" charset="0"/>
                      </a:endParaRPr>
                    </a:p>
                  </a:txBody>
                  <a:tcPr marL="40100" marR="40100" marT="20051" marB="20051" anchor="ctr">
                    <a:lnL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Onest" pitchFamily="2" charset="0"/>
                        </a:rPr>
                        <a:t>Выдача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Onest" pitchFamily="2" charset="0"/>
                        </a:rPr>
                        <a:t>SIM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Onest" pitchFamily="2" charset="0"/>
                        </a:rPr>
                        <a:t>-карт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Onest" pitchFamily="2" charset="0"/>
                      </a:endParaRPr>
                    </a:p>
                  </a:txBody>
                  <a:tcPr marL="40100" marR="40100" marT="20051" marB="20051" anchor="ctr">
                    <a:lnL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632508"/>
                  </a:ext>
                </a:extLst>
              </a:tr>
              <a:tr h="680182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Onest" pitchFamily="2" charset="0"/>
                        </a:rPr>
                        <a:t>Отправка перевода </a:t>
                      </a:r>
                      <a:br>
                        <a:rPr lang="ru-RU" sz="1400" b="0" dirty="0">
                          <a:solidFill>
                            <a:schemeClr val="tx1"/>
                          </a:solidFill>
                          <a:latin typeface="Onest" pitchFamily="2" charset="0"/>
                        </a:rPr>
                      </a:b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Onest" pitchFamily="2" charset="0"/>
                        </a:rPr>
                        <a:t>с оплатой в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Onest" pitchFamily="2" charset="0"/>
                        </a:rPr>
                        <a:t>RUB, USD, EUR</a:t>
                      </a:r>
                    </a:p>
                  </a:txBody>
                  <a:tcPr marL="40100" marR="40100" marT="20051" marB="20051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Onest" pitchFamily="2" charset="0"/>
                        </a:rPr>
                        <a:t>Модуль Банк, </a:t>
                      </a:r>
                    </a:p>
                    <a:p>
                      <a:pPr marL="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Onest" pitchFamily="2" charset="0"/>
                        </a:rPr>
                        <a:t>Банк Русский Стандарт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Onest" pitchFamily="2" charset="0"/>
                      </a:endParaRPr>
                    </a:p>
                  </a:txBody>
                  <a:tcPr marL="40100" marR="40100" marT="20051" marB="20051" anchor="ctr">
                    <a:lnL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Onest" pitchFamily="2" charset="0"/>
                        </a:rPr>
                        <a:t>Банк Русский Стандарт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Onest" pitchFamily="2" charset="0"/>
                      </a:endParaRPr>
                    </a:p>
                  </a:txBody>
                  <a:tcPr marL="40100" marR="40100" marT="20051" marB="20051" anchor="ctr">
                    <a:lnL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Onest" pitchFamily="2" charset="0"/>
                        </a:rPr>
                        <a:t>Оплата патента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Onest" pitchFamily="2" charset="0"/>
                      </a:endParaRPr>
                    </a:p>
                  </a:txBody>
                  <a:tcPr marL="40100" marR="40100" marT="20051" marB="20051" anchor="ctr">
                    <a:lnL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Onest" pitchFamily="2" charset="0"/>
                        </a:rPr>
                        <a:t>Выдача банковских карт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Onest" pitchFamily="2" charset="0"/>
                      </a:endParaRPr>
                    </a:p>
                  </a:txBody>
                  <a:tcPr marL="40100" marR="40100" marT="20051" marB="20051" anchor="ctr">
                    <a:lnL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28440"/>
                  </a:ext>
                </a:extLst>
              </a:tr>
              <a:tr h="680182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Onest" pitchFamily="2" charset="0"/>
                        </a:rPr>
                        <a:t>Выдача перевода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Onest" pitchFamily="2" charset="0"/>
                      </a:endParaRPr>
                    </a:p>
                  </a:txBody>
                  <a:tcPr marL="40100" marR="40100" marT="20051" marB="20051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Onest" pitchFamily="2" charset="0"/>
                        </a:rPr>
                        <a:t>UnionPay,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Onest" pitchFamily="2" charset="0"/>
                      </a:endParaRPr>
                    </a:p>
                    <a:p>
                      <a:pPr marL="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Onest" pitchFamily="2" charset="0"/>
                        </a:rPr>
                        <a:t>UzCard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Onest" pitchFamily="2" charset="0"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Onest" pitchFamily="2" charset="0"/>
                        </a:rPr>
                        <a:t>Корти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Onest" pitchFamily="2" charset="0"/>
                        </a:rPr>
                        <a:t> Мили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Onest" pitchFamily="2" charset="0"/>
                      </a:endParaRPr>
                    </a:p>
                  </a:txBody>
                  <a:tcPr marL="40100" marR="40100" marT="20051" marB="20051" anchor="ctr">
                    <a:lnL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Onest" pitchFamily="2" charset="0"/>
                        </a:rPr>
                        <a:t>ОТП Банк</a:t>
                      </a:r>
                    </a:p>
                  </a:txBody>
                  <a:tcPr marL="40100" marR="40100" marT="20051" marB="20051" anchor="ctr">
                    <a:lnL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4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Onest" pitchFamily="2" charset="0"/>
                          <a:ea typeface="+mn-ea"/>
                          <a:cs typeface="+mn-cs"/>
                          <a:sym typeface="Gill Sans"/>
                        </a:rPr>
                        <a:t>Яндекс.Деньги</a:t>
                      </a:r>
                      <a:endParaRPr lang="en-US" sz="1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Onest" pitchFamily="2" charset="0"/>
                        <a:ea typeface="+mn-ea"/>
                        <a:cs typeface="+mn-cs"/>
                        <a:sym typeface="Gill Sans"/>
                      </a:endParaRPr>
                    </a:p>
                  </a:txBody>
                  <a:tcPr marL="40100" marR="40100" marT="20051" marB="20051" anchor="ctr">
                    <a:lnL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Onest" pitchFamily="2" charset="0"/>
                        </a:rPr>
                        <a:t>Страховые продукты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Onest" pitchFamily="2" charset="0"/>
                      </a:endParaRPr>
                    </a:p>
                  </a:txBody>
                  <a:tcPr marL="40100" marR="40100" marT="20051" marB="20051" anchor="ctr">
                    <a:lnL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814016"/>
                  </a:ext>
                </a:extLst>
              </a:tr>
              <a:tr h="680182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Onest" pitchFamily="2" charset="0"/>
                        </a:rPr>
                        <a:t>Множественный перевод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Onest" pitchFamily="2" charset="0"/>
                      </a:endParaRPr>
                    </a:p>
                  </a:txBody>
                  <a:tcPr marL="40100" marR="40100" marT="20051" marB="20051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Onest" pitchFamily="2" charset="0"/>
                        </a:rPr>
                        <a:t>Карты Юнистрим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Onest" pitchFamily="2" charset="0"/>
                      </a:endParaRPr>
                    </a:p>
                  </a:txBody>
                  <a:tcPr marL="40100" marR="40100" marT="20051" marB="20051" anchor="ctr">
                    <a:lnL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Onest" pitchFamily="2" charset="0"/>
                        </a:rPr>
                        <a:t>РН Банк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Onest" pitchFamily="2" charset="0"/>
                      </a:endParaRPr>
                    </a:p>
                  </a:txBody>
                  <a:tcPr marL="40100" marR="40100" marT="20051" marB="20051" anchor="ctr">
                    <a:lnL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Onest" pitchFamily="2" charset="0"/>
                          <a:ea typeface="+mn-ea"/>
                          <a:cs typeface="+mn-cs"/>
                          <a:sym typeface="Gill Sans"/>
                        </a:rPr>
                        <a:t>Переводы </a:t>
                      </a:r>
                      <a:r>
                        <a:rPr lang="en-US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Onest" pitchFamily="2" charset="0"/>
                          <a:ea typeface="+mn-ea"/>
                          <a:cs typeface="+mn-cs"/>
                          <a:sym typeface="Gill Sans"/>
                        </a:rPr>
                        <a:t>SEPA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Onest" pitchFamily="2" charset="0"/>
                      </a:endParaRPr>
                    </a:p>
                  </a:txBody>
                  <a:tcPr marL="40100" marR="40100" marT="20051" marB="20051" anchor="ctr">
                    <a:lnL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Onest" pitchFamily="2" charset="0"/>
                      </a:endParaRPr>
                    </a:p>
                  </a:txBody>
                  <a:tcPr marL="40100" marR="40100" marT="20051" marB="20051" anchor="ctr">
                    <a:lnL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782700"/>
                  </a:ext>
                </a:extLst>
              </a:tr>
              <a:tr h="680182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Onest" pitchFamily="2" charset="0"/>
                      </a:endParaRPr>
                    </a:p>
                  </a:txBody>
                  <a:tcPr marL="40100" marR="40100" marT="20051" marB="20051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Onest" pitchFamily="2" charset="0"/>
                      </a:endParaRPr>
                    </a:p>
                  </a:txBody>
                  <a:tcPr marL="40100" marR="40100" marT="20051" marB="20051" anchor="ctr">
                    <a:lnL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Onest" pitchFamily="2" charset="0"/>
                      </a:endParaRPr>
                    </a:p>
                  </a:txBody>
                  <a:tcPr marL="40100" marR="40100" marT="20051" marB="20051" anchor="ctr">
                    <a:lnL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Onest" pitchFamily="2" charset="0"/>
                        </a:rPr>
                        <a:t>Оплата мобильной связи и интернета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Onest" pitchFamily="2" charset="0"/>
                      </a:endParaRPr>
                    </a:p>
                  </a:txBody>
                  <a:tcPr marL="40100" marR="40100" marT="20051" marB="20051" anchor="ctr">
                    <a:lnL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Onest" pitchFamily="2" charset="0"/>
                      </a:endParaRPr>
                    </a:p>
                  </a:txBody>
                  <a:tcPr marL="40100" marR="40100" marT="20051" marB="20051" anchor="ctr">
                    <a:lnL w="12700" cap="flat" cmpd="sng" algn="ctr">
                      <a:solidFill>
                        <a:schemeClr val="accent6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73746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8D18AB5-9288-31DB-1DBC-4465ABE333BC}"/>
              </a:ext>
            </a:extLst>
          </p:cNvPr>
          <p:cNvSpPr txBox="1"/>
          <p:nvPr/>
        </p:nvSpPr>
        <p:spPr>
          <a:xfrm>
            <a:off x="9459956" y="5976877"/>
            <a:ext cx="2038577" cy="343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84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latin typeface="Onest" pitchFamily="2" charset="0"/>
              </a:rPr>
              <a:t>и</a:t>
            </a:r>
            <a:r>
              <a:rPr lang="ru-RU" sz="1600" b="0" dirty="0">
                <a:solidFill>
                  <a:schemeClr val="tx1"/>
                </a:solidFill>
                <a:latin typeface="Onest" pitchFamily="2" charset="0"/>
              </a:rPr>
              <a:t> многое другое…</a:t>
            </a:r>
            <a:endParaRPr lang="en-US" sz="1600" b="0" dirty="0">
              <a:solidFill>
                <a:schemeClr val="tx1"/>
              </a:solidFill>
              <a:latin typeface="Onest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BE411C2-2E4C-3999-CD52-654D33122C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81750"/>
            <a:ext cx="2844800" cy="476250"/>
          </a:xfrm>
        </p:spPr>
        <p:txBody>
          <a:bodyPr/>
          <a:lstStyle/>
          <a:p>
            <a:fld id="{F7905CBD-CE7A-5547-B1D4-D54BF5BDB19B}" type="slidenum">
              <a:rPr lang="ru-RU" altLang="ru-RU" smtClean="0"/>
              <a:pPr/>
              <a:t>17</a:t>
            </a:fld>
            <a:endParaRPr lang="ru-RU" altLang="ru-RU" dirty="0"/>
          </a:p>
        </p:txBody>
      </p:sp>
      <p:sp>
        <p:nvSpPr>
          <p:cNvPr id="3" name="Текст 1">
            <a:extLst>
              <a:ext uri="{FF2B5EF4-FFF2-40B4-BE49-F238E27FC236}">
                <a16:creationId xmlns:a16="http://schemas.microsoft.com/office/drawing/2014/main" id="{5EF78293-B367-3456-7B7D-CD93930A3352}"/>
              </a:ext>
            </a:extLst>
          </p:cNvPr>
          <p:cNvSpPr txBox="1">
            <a:spLocks/>
          </p:cNvSpPr>
          <p:nvPr/>
        </p:nvSpPr>
        <p:spPr>
          <a:xfrm>
            <a:off x="73083" y="86152"/>
            <a:ext cx="1077950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/>
              <a:buChar char="•"/>
              <a:tabLst/>
              <a:defRPr sz="14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1pPr>
            <a:lvl2pPr marL="63023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2pPr>
            <a:lvl3pPr marL="1023938" indent="-109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1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4pPr>
            <a:lvl5pPr marL="1917700" indent="-88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EDC00"/>
              </a:buClr>
              <a:buFont typeface="Arial"/>
              <a:buChar char="•"/>
              <a:tabLst/>
              <a:defRPr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Font typeface="Arial"/>
              <a:buNone/>
            </a:pPr>
            <a:r>
              <a:rPr lang="en" sz="105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NABIX </a:t>
            </a:r>
            <a:r>
              <a:rPr lang="en-US" sz="105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Partner</a:t>
            </a:r>
            <a:endParaRPr lang="ru-RU" sz="105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49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E08F0F1-311C-341E-D0F4-5493580E6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600" y="549275"/>
            <a:ext cx="4665676" cy="506485"/>
          </a:xfrm>
        </p:spPr>
        <p:txBody>
          <a:bodyPr/>
          <a:lstStyle/>
          <a:p>
            <a:r>
              <a:rPr lang="en" dirty="0">
                <a:effectLst/>
              </a:rPr>
              <a:t>NABIX </a:t>
            </a:r>
            <a:r>
              <a:rPr lang="ru-RU" dirty="0">
                <a:effectLst/>
              </a:rPr>
              <a:t>СБП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4BD365-0018-51C5-4584-1CE78D4D11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effectLst/>
              </a:rPr>
              <a:t>Готовое решение для подключения к СБП</a:t>
            </a:r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92306754-E126-A83F-C773-2199F452DB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599" y="1630087"/>
            <a:ext cx="5494414" cy="92333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effectLst/>
              </a:rPr>
              <a:t>Мы разработали </a:t>
            </a:r>
            <a:r>
              <a:rPr lang="en" sz="2000" dirty="0">
                <a:effectLst/>
              </a:rPr>
              <a:t>open-source </a:t>
            </a:r>
            <a:r>
              <a:rPr lang="ru-RU" sz="2000" dirty="0">
                <a:effectLst/>
              </a:rPr>
              <a:t>решение для подключения</a:t>
            </a:r>
            <a:r>
              <a:rPr lang="ru-RU" sz="2000" dirty="0"/>
              <a:t> </a:t>
            </a:r>
            <a:r>
              <a:rPr lang="ru-RU" sz="2000" dirty="0">
                <a:effectLst/>
              </a:rPr>
              <a:t>к Системе Быстрых Платежей </a:t>
            </a:r>
            <a:r>
              <a:rPr lang="ru-RU" sz="2000" dirty="0">
                <a:solidFill>
                  <a:schemeClr val="accent1"/>
                </a:solidFill>
                <a:effectLst/>
                <a:latin typeface="Onest Medium" pitchFamily="2" charset="0"/>
              </a:rPr>
              <a:t>за 1 неделю!</a:t>
            </a:r>
            <a:endParaRPr lang="ru-RU" sz="2000" dirty="0">
              <a:solidFill>
                <a:schemeClr val="accent1"/>
              </a:solidFill>
              <a:latin typeface="Onest Medium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1EBD24-E6EA-BB65-19D7-771F12A6FB93}"/>
              </a:ext>
            </a:extLst>
          </p:cNvPr>
          <p:cNvSpPr txBox="1"/>
          <p:nvPr/>
        </p:nvSpPr>
        <p:spPr>
          <a:xfrm>
            <a:off x="2610940" y="3197891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600" dirty="0">
              <a:latin typeface="Ones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9D1417-32DF-3607-260E-027C2E8553A0}"/>
              </a:ext>
            </a:extLst>
          </p:cNvPr>
          <p:cNvSpPr txBox="1"/>
          <p:nvPr/>
        </p:nvSpPr>
        <p:spPr>
          <a:xfrm>
            <a:off x="607461" y="5191773"/>
            <a:ext cx="27882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sz="1600" dirty="0">
                <a:effectLst/>
                <a:latin typeface="Onest Medium" pitchFamily="2" charset="0"/>
              </a:rPr>
              <a:t>Интеграция с банками</a:t>
            </a:r>
            <a:endParaRPr lang="ru-RU" sz="1600" b="0" dirty="0">
              <a:solidFill>
                <a:schemeClr val="tx1"/>
              </a:solidFill>
              <a:effectLst/>
              <a:latin typeface="Ones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D4DE62-1FA9-F095-FA99-F291E1EF3FC6}"/>
              </a:ext>
            </a:extLst>
          </p:cNvPr>
          <p:cNvSpPr txBox="1"/>
          <p:nvPr/>
        </p:nvSpPr>
        <p:spPr>
          <a:xfrm>
            <a:off x="1487488" y="5542210"/>
            <a:ext cx="24409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260350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Onest" pitchFamily="2" charset="0"/>
              </a:rPr>
              <a:t>Райффайзен Банк</a:t>
            </a:r>
            <a:endParaRPr lang="ru-RU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7998CD-EF0C-3D0D-E933-02D502BEB04C}"/>
              </a:ext>
            </a:extLst>
          </p:cNvPr>
          <p:cNvSpPr txBox="1"/>
          <p:nvPr/>
        </p:nvSpPr>
        <p:spPr>
          <a:xfrm>
            <a:off x="3473775" y="5191773"/>
            <a:ext cx="22981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Onest" pitchFamily="2" charset="0"/>
              </a:rPr>
              <a:t>Тинькофф Банк</a:t>
            </a:r>
            <a:endParaRPr lang="ru-RU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7E682D-84CA-797A-88B5-5EC512403EDF}"/>
              </a:ext>
            </a:extLst>
          </p:cNvPr>
          <p:cNvSpPr txBox="1"/>
          <p:nvPr/>
        </p:nvSpPr>
        <p:spPr>
          <a:xfrm>
            <a:off x="607461" y="5892646"/>
            <a:ext cx="49475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Onest" pitchFamily="2" charset="0"/>
              </a:rPr>
              <a:t>Национальный расчетный депозитарий</a:t>
            </a:r>
            <a:endParaRPr lang="ru-RU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E3130E-617C-5546-4AD3-6CB92AFAD5B9}"/>
              </a:ext>
            </a:extLst>
          </p:cNvPr>
          <p:cNvSpPr txBox="1"/>
          <p:nvPr/>
        </p:nvSpPr>
        <p:spPr>
          <a:xfrm>
            <a:off x="4209162" y="5542209"/>
            <a:ext cx="26916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260350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Onest" pitchFamily="2" charset="0"/>
              </a:rPr>
              <a:t>Русский стандарт</a:t>
            </a:r>
            <a:endParaRPr lang="ru-RU" sz="1600" dirty="0"/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1704EE4F-8BCA-E596-3C5E-C35D4EDC7F78}"/>
              </a:ext>
            </a:extLst>
          </p:cNvPr>
          <p:cNvSpPr/>
          <p:nvPr/>
        </p:nvSpPr>
        <p:spPr>
          <a:xfrm>
            <a:off x="7419376" y="1047873"/>
            <a:ext cx="4256687" cy="900000"/>
          </a:xfrm>
          <a:prstGeom prst="roundRect">
            <a:avLst/>
          </a:prstGeom>
          <a:noFill/>
          <a:ln w="12700">
            <a:solidFill>
              <a:srgbClr val="D129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D1297C"/>
                </a:solidFill>
                <a:latin typeface="Onest Medium" pitchFamily="2" charset="0"/>
              </a:rPr>
              <a:t>Бесплатное подключение</a:t>
            </a:r>
            <a:br>
              <a:rPr lang="ru-RU" sz="1600" dirty="0">
                <a:solidFill>
                  <a:schemeClr val="bg1"/>
                </a:solidFill>
                <a:latin typeface="Onest" pitchFamily="2" charset="0"/>
              </a:rPr>
            </a:br>
            <a:r>
              <a:rPr lang="ru-RU" sz="1600" dirty="0">
                <a:solidFill>
                  <a:schemeClr val="bg1"/>
                </a:solidFill>
                <a:latin typeface="Onest" pitchFamily="2" charset="0"/>
              </a:rPr>
              <a:t>Минимальные затраты внутренних ресурсов</a:t>
            </a:r>
            <a:endParaRPr lang="ru-RU" sz="1600" dirty="0">
              <a:solidFill>
                <a:schemeClr val="bg1"/>
              </a:solidFill>
              <a:effectLst/>
              <a:latin typeface="Onest" pitchFamily="2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D1BC38D0-72BD-1A63-E1F9-FF338091C767}"/>
              </a:ext>
            </a:extLst>
          </p:cNvPr>
          <p:cNvSpPr/>
          <p:nvPr/>
        </p:nvSpPr>
        <p:spPr>
          <a:xfrm>
            <a:off x="7419375" y="2122882"/>
            <a:ext cx="4256687" cy="900000"/>
          </a:xfrm>
          <a:prstGeom prst="roundRect">
            <a:avLst/>
          </a:prstGeom>
          <a:noFill/>
          <a:ln w="12700">
            <a:solidFill>
              <a:srgbClr val="D129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D1297C"/>
                </a:solidFill>
                <a:latin typeface="Onest Medium" pitchFamily="2" charset="0"/>
              </a:rPr>
              <a:t>Быстрая установка</a:t>
            </a:r>
            <a:br>
              <a:rPr lang="ru-RU" sz="1600" dirty="0">
                <a:solidFill>
                  <a:schemeClr val="bg1"/>
                </a:solidFill>
                <a:latin typeface="Onest" pitchFamily="2" charset="0"/>
              </a:rPr>
            </a:br>
            <a:r>
              <a:rPr lang="ru-RU" sz="1600" dirty="0">
                <a:solidFill>
                  <a:schemeClr val="bg1"/>
                </a:solidFill>
                <a:latin typeface="Onest" pitchFamily="2" charset="0"/>
              </a:rPr>
              <a:t>Нет необходимости разбираться </a:t>
            </a:r>
            <a:br>
              <a:rPr lang="ru-RU" sz="1600" dirty="0">
                <a:solidFill>
                  <a:schemeClr val="bg1"/>
                </a:solidFill>
                <a:latin typeface="Onest" pitchFamily="2" charset="0"/>
              </a:rPr>
            </a:br>
            <a:r>
              <a:rPr lang="ru-RU" sz="1600" dirty="0">
                <a:solidFill>
                  <a:schemeClr val="bg1"/>
                </a:solidFill>
                <a:latin typeface="Onest" pitchFamily="2" charset="0"/>
              </a:rPr>
              <a:t>в механизмах авторизации</a:t>
            </a:r>
            <a:endParaRPr lang="ru-RU" sz="1600" dirty="0">
              <a:solidFill>
                <a:schemeClr val="bg1"/>
              </a:solidFill>
              <a:effectLst/>
              <a:latin typeface="Onest" pitchFamily="2" charset="0"/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922F49DB-E24B-C088-529E-40E8AEE06682}"/>
              </a:ext>
            </a:extLst>
          </p:cNvPr>
          <p:cNvSpPr/>
          <p:nvPr/>
        </p:nvSpPr>
        <p:spPr>
          <a:xfrm>
            <a:off x="7430814" y="3197891"/>
            <a:ext cx="4256688" cy="900000"/>
          </a:xfrm>
          <a:prstGeom prst="roundRect">
            <a:avLst/>
          </a:prstGeom>
          <a:noFill/>
          <a:ln w="12700">
            <a:solidFill>
              <a:srgbClr val="D129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D1297C"/>
                </a:solidFill>
                <a:latin typeface="Onest Medium" pitchFamily="2" charset="0"/>
              </a:rPr>
              <a:t>Готовая интеграция</a:t>
            </a:r>
            <a:br>
              <a:rPr lang="ru-RU" sz="1600" dirty="0">
                <a:solidFill>
                  <a:schemeClr val="bg1"/>
                </a:solidFill>
                <a:latin typeface="Onest" pitchFamily="2" charset="0"/>
              </a:rPr>
            </a:br>
            <a:r>
              <a:rPr lang="ru-RU" sz="1600" dirty="0">
                <a:solidFill>
                  <a:schemeClr val="bg1"/>
                </a:solidFill>
                <a:latin typeface="Onest" pitchFamily="2" charset="0"/>
              </a:rPr>
              <a:t>Реализована интеграция с </a:t>
            </a:r>
            <a:r>
              <a:rPr lang="en" sz="1600" dirty="0">
                <a:solidFill>
                  <a:schemeClr val="bg1"/>
                </a:solidFill>
                <a:latin typeface="Onest" pitchFamily="2" charset="0"/>
              </a:rPr>
              <a:t>API </a:t>
            </a:r>
            <a:r>
              <a:rPr lang="ru-RU" sz="1600" dirty="0">
                <a:solidFill>
                  <a:schemeClr val="bg1"/>
                </a:solidFill>
                <a:latin typeface="Onest" pitchFamily="2" charset="0"/>
              </a:rPr>
              <a:t>крупнейших банков</a:t>
            </a:r>
            <a:endParaRPr lang="ru-RU" sz="1600" dirty="0">
              <a:solidFill>
                <a:schemeClr val="bg1"/>
              </a:solidFill>
              <a:effectLst/>
              <a:latin typeface="Onest" pitchFamily="2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8A332260-3D01-AC5E-C30F-E04780018175}"/>
              </a:ext>
            </a:extLst>
          </p:cNvPr>
          <p:cNvSpPr/>
          <p:nvPr/>
        </p:nvSpPr>
        <p:spPr>
          <a:xfrm>
            <a:off x="7430814" y="4288520"/>
            <a:ext cx="4256687" cy="900000"/>
          </a:xfrm>
          <a:prstGeom prst="roundRect">
            <a:avLst/>
          </a:prstGeom>
          <a:noFill/>
          <a:ln w="12700">
            <a:solidFill>
              <a:srgbClr val="D129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Font typeface="Arial"/>
              <a:buNone/>
            </a:pPr>
            <a:r>
              <a:rPr lang="ru-RU" sz="2000" dirty="0">
                <a:solidFill>
                  <a:srgbClr val="D1297C"/>
                </a:solidFill>
                <a:latin typeface="Onest Medium" pitchFamily="2" charset="0"/>
              </a:rPr>
              <a:t>Универсальное решение</a:t>
            </a:r>
            <a:br>
              <a:rPr lang="ru-RU" sz="1600" dirty="0">
                <a:solidFill>
                  <a:schemeClr val="bg1"/>
                </a:solidFill>
                <a:latin typeface="Onest" pitchFamily="2" charset="0"/>
              </a:rPr>
            </a:br>
            <a:r>
              <a:rPr lang="ru-RU" sz="1600" dirty="0">
                <a:solidFill>
                  <a:schemeClr val="bg1"/>
                </a:solidFill>
                <a:latin typeface="Onest" pitchFamily="2" charset="0"/>
              </a:rPr>
              <a:t>Подходит для любых систем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id="{7A1A0D0A-D8CD-6858-794E-D04A3E8D0729}"/>
              </a:ext>
            </a:extLst>
          </p:cNvPr>
          <p:cNvSpPr txBox="1">
            <a:spLocks/>
          </p:cNvSpPr>
          <p:nvPr/>
        </p:nvSpPr>
        <p:spPr>
          <a:xfrm>
            <a:off x="695325" y="2859840"/>
            <a:ext cx="5494414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/>
              <a:buChar char="•"/>
              <a:tabLst/>
              <a:defRPr sz="16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1pPr>
            <a:lvl2pPr marL="63023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tabLst/>
              <a:defRPr sz="14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2pPr>
            <a:lvl3pPr marL="1023938" indent="-109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EDC00"/>
              </a:buClr>
              <a:buSzTx/>
              <a:buFont typeface="Arial"/>
              <a:buNone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4pPr>
            <a:lvl5pPr marL="1917700" indent="-88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EDC00"/>
              </a:buClr>
              <a:buFont typeface="Arial"/>
              <a:buChar char="•"/>
              <a:tabLst/>
              <a:defRPr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>
              <a:spcBef>
                <a:spcPts val="300"/>
              </a:spcBef>
            </a:pPr>
            <a:r>
              <a:rPr lang="ru-RU" dirty="0">
                <a:effectLst/>
                <a:latin typeface="Onest" pitchFamily="2" charset="0"/>
              </a:rPr>
              <a:t>Формирование </a:t>
            </a:r>
            <a:r>
              <a:rPr lang="en" dirty="0">
                <a:effectLst/>
                <a:latin typeface="Onest" pitchFamily="2" charset="0"/>
              </a:rPr>
              <a:t>QR-</a:t>
            </a:r>
            <a:r>
              <a:rPr lang="ru-RU" dirty="0">
                <a:effectLst/>
                <a:latin typeface="Onest" pitchFamily="2" charset="0"/>
              </a:rPr>
              <a:t>кода для оплаты</a:t>
            </a:r>
          </a:p>
          <a:p>
            <a:pPr marL="269875" indent="-269875">
              <a:spcBef>
                <a:spcPts val="300"/>
              </a:spcBef>
            </a:pPr>
            <a:r>
              <a:rPr lang="ru-RU" dirty="0">
                <a:effectLst/>
                <a:latin typeface="Onest" pitchFamily="2" charset="0"/>
              </a:rPr>
              <a:t>Отправка ссылки для оплаты (</a:t>
            </a:r>
            <a:r>
              <a:rPr lang="en" dirty="0">
                <a:effectLst/>
                <a:latin typeface="Onest" pitchFamily="2" charset="0"/>
              </a:rPr>
              <a:t>SMS)</a:t>
            </a:r>
            <a:endParaRPr lang="ru-RU" dirty="0">
              <a:effectLst/>
              <a:latin typeface="Onest" pitchFamily="2" charset="0"/>
            </a:endParaRPr>
          </a:p>
          <a:p>
            <a:pPr marL="269875" indent="-269875">
              <a:spcBef>
                <a:spcPts val="300"/>
              </a:spcBef>
            </a:pPr>
            <a:r>
              <a:rPr lang="ru-RU" dirty="0">
                <a:effectLst/>
                <a:latin typeface="Onest" pitchFamily="2" charset="0"/>
              </a:rPr>
              <a:t>Журналирование операций</a:t>
            </a:r>
          </a:p>
          <a:p>
            <a:pPr marL="269875" indent="-269875">
              <a:spcBef>
                <a:spcPts val="300"/>
              </a:spcBef>
            </a:pPr>
            <a:r>
              <a:rPr lang="ru-RU" dirty="0">
                <a:effectLst/>
                <a:latin typeface="Onest" pitchFamily="2" charset="0"/>
              </a:rPr>
              <a:t>Интеграция с помощью </a:t>
            </a:r>
            <a:r>
              <a:rPr lang="en" dirty="0">
                <a:effectLst/>
                <a:latin typeface="Onest" pitchFamily="2" charset="0"/>
              </a:rPr>
              <a:t>REST API</a:t>
            </a:r>
            <a:endParaRPr lang="ru-RU" dirty="0">
              <a:effectLst/>
              <a:latin typeface="Onest" pitchFamily="2" charset="0"/>
            </a:endParaRPr>
          </a:p>
          <a:p>
            <a:pPr marL="269875" indent="-269875">
              <a:spcBef>
                <a:spcPts val="300"/>
              </a:spcBef>
            </a:pPr>
            <a:r>
              <a:rPr lang="ru-RU" dirty="0">
                <a:effectLst/>
                <a:latin typeface="Onest" pitchFamily="2" charset="0"/>
              </a:rPr>
              <a:t>Формирование данных для статистики</a:t>
            </a:r>
            <a:endParaRPr lang="ru-RU" dirty="0">
              <a:latin typeface="Onest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E47A342-6672-378F-DDA0-75CB675D4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905CBD-CE7A-5547-B1D4-D54BF5BDB19B}" type="slidenum">
              <a:rPr lang="ru-RU" altLang="ru-RU" smtClean="0"/>
              <a:pPr/>
              <a:t>18</a:t>
            </a:fld>
            <a:endParaRPr lang="ru-RU" altLang="ru-RU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EDD175C2-E54D-7B77-D3F3-B3FFF7EC7F30}"/>
              </a:ext>
            </a:extLst>
          </p:cNvPr>
          <p:cNvSpPr txBox="1">
            <a:spLocks/>
          </p:cNvSpPr>
          <p:nvPr/>
        </p:nvSpPr>
        <p:spPr>
          <a:xfrm>
            <a:off x="73083" y="81126"/>
            <a:ext cx="1077950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/>
              <a:buChar char="•"/>
              <a:tabLst/>
              <a:defRPr sz="14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1pPr>
            <a:lvl2pPr marL="63023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2pPr>
            <a:lvl3pPr marL="1023938" indent="-109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1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4pPr>
            <a:lvl5pPr marL="1917700" indent="-88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EDC00"/>
              </a:buClr>
              <a:buFont typeface="Arial"/>
              <a:buChar char="•"/>
              <a:tabLst/>
              <a:defRPr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Font typeface="Arial"/>
              <a:buNone/>
            </a:pPr>
            <a:r>
              <a:rPr lang="en" sz="1050" dirty="0">
                <a:solidFill>
                  <a:schemeClr val="accent1"/>
                </a:solidFill>
                <a:effectLst/>
              </a:rPr>
              <a:t>NABIX</a:t>
            </a:r>
            <a:r>
              <a:rPr lang="ru-RU" sz="1050" dirty="0">
                <a:solidFill>
                  <a:schemeClr val="accent1"/>
                </a:solidFill>
                <a:effectLst/>
              </a:rPr>
              <a:t> СБП</a:t>
            </a:r>
            <a:r>
              <a:rPr lang="en" sz="1050" dirty="0">
                <a:solidFill>
                  <a:schemeClr val="accent1"/>
                </a:solidFill>
                <a:effectLst/>
              </a:rPr>
              <a:t> </a:t>
            </a:r>
            <a:endParaRPr lang="ru-RU" sz="105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259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Схема 51">
            <a:extLst>
              <a:ext uri="{FF2B5EF4-FFF2-40B4-BE49-F238E27FC236}">
                <a16:creationId xmlns:a16="http://schemas.microsoft.com/office/drawing/2014/main" id="{D289F79F-A4C1-738C-0D70-F28297BB19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1634622"/>
              </p:ext>
            </p:extLst>
          </p:nvPr>
        </p:nvGraphicFramePr>
        <p:xfrm>
          <a:off x="2401413" y="1427256"/>
          <a:ext cx="7389175" cy="502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Овал 12">
            <a:extLst>
              <a:ext uri="{FF2B5EF4-FFF2-40B4-BE49-F238E27FC236}">
                <a16:creationId xmlns:a16="http://schemas.microsoft.com/office/drawing/2014/main" id="{8921E04D-03EB-6E35-F371-66B416FAF268}"/>
              </a:ext>
            </a:extLst>
          </p:cNvPr>
          <p:cNvSpPr/>
          <p:nvPr/>
        </p:nvSpPr>
        <p:spPr>
          <a:xfrm>
            <a:off x="4773120" y="2699809"/>
            <a:ext cx="2645761" cy="264576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Onest Medium" pitchFamily="2" charset="0"/>
              </a:rPr>
              <a:t>Онлайн</a:t>
            </a:r>
            <a:r>
              <a:rPr lang="en" sz="2000" dirty="0">
                <a:solidFill>
                  <a:schemeClr val="tx1"/>
                </a:solidFill>
                <a:latin typeface="Onest Medium" pitchFamily="2" charset="0"/>
              </a:rPr>
              <a:t> 24/7 </a:t>
            </a:r>
            <a:br>
              <a:rPr lang="ru-RU" sz="2000" dirty="0">
                <a:solidFill>
                  <a:schemeClr val="tx1"/>
                </a:solidFill>
                <a:latin typeface="Onest Medium" pitchFamily="2" charset="0"/>
              </a:rPr>
            </a:br>
            <a:r>
              <a:rPr lang="ru-RU" sz="2000" dirty="0">
                <a:solidFill>
                  <a:schemeClr val="tx1"/>
                </a:solidFill>
                <a:latin typeface="Onest Medium" pitchFamily="2" charset="0"/>
              </a:rPr>
              <a:t>за 30 секунд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067F210-9F0E-167A-E78C-C6299760D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95" y="549275"/>
            <a:ext cx="10980668" cy="506485"/>
          </a:xfrm>
        </p:spPr>
        <p:txBody>
          <a:bodyPr/>
          <a:lstStyle/>
          <a:p>
            <a:r>
              <a:rPr lang="ru-RU" dirty="0">
                <a:effectLst/>
              </a:rPr>
              <a:t>Клиентский путь</a:t>
            </a:r>
            <a:endParaRPr lang="ru-RU" dirty="0"/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5CBBADFE-1657-9FD6-89B8-F10798AF80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47908" y="2205459"/>
            <a:ext cx="1096185" cy="430887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dirty="0">
                <a:effectLst/>
                <a:latin typeface="Onest Medium" pitchFamily="2" charset="0"/>
              </a:rPr>
              <a:t>Личный </a:t>
            </a:r>
            <a:br>
              <a:rPr lang="ru-RU" sz="1400" dirty="0">
                <a:effectLst/>
                <a:latin typeface="Onest Medium" pitchFamily="2" charset="0"/>
              </a:rPr>
            </a:br>
            <a:r>
              <a:rPr lang="ru-RU" sz="1400" dirty="0">
                <a:effectLst/>
                <a:latin typeface="Onest Medium" pitchFamily="2" charset="0"/>
              </a:rPr>
              <a:t>кабинет</a:t>
            </a:r>
            <a:endParaRPr lang="ru-RU" sz="1400" dirty="0">
              <a:solidFill>
                <a:schemeClr val="accent1"/>
              </a:solidFill>
              <a:latin typeface="Onest Medium" pitchFamily="2" charset="0"/>
            </a:endParaRP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D249382A-681B-2704-F2DD-35F079C21A0A}"/>
              </a:ext>
            </a:extLst>
          </p:cNvPr>
          <p:cNvSpPr txBox="1">
            <a:spLocks/>
          </p:cNvSpPr>
          <p:nvPr/>
        </p:nvSpPr>
        <p:spPr>
          <a:xfrm>
            <a:off x="4158092" y="6167359"/>
            <a:ext cx="211003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/>
              <a:buChar char="•"/>
              <a:tabLst/>
              <a:defRPr sz="16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1pPr>
            <a:lvl2pPr marL="63023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4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2pPr>
            <a:lvl3pPr marL="1023938" indent="-109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4pPr>
            <a:lvl5pPr marL="1917700" indent="-88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EDC00"/>
              </a:buClr>
              <a:buFont typeface="Arial"/>
              <a:buChar char="•"/>
              <a:tabLst/>
              <a:defRPr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ru-RU" sz="1400" dirty="0">
                <a:solidFill>
                  <a:srgbClr val="000000"/>
                </a:solidFill>
                <a:effectLst/>
                <a:latin typeface="Onest Medium" pitchFamily="2" charset="0"/>
              </a:rPr>
              <a:t>Зачисление</a:t>
            </a:r>
            <a:endParaRPr lang="ru-RU" sz="1400" dirty="0">
              <a:solidFill>
                <a:schemeClr val="accent1"/>
              </a:solidFill>
              <a:latin typeface="Onest Medium" pitchFamily="2" charset="0"/>
            </a:endParaRP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01613F31-5195-5A06-A110-25006476F752}"/>
              </a:ext>
            </a:extLst>
          </p:cNvPr>
          <p:cNvSpPr txBox="1">
            <a:spLocks/>
          </p:cNvSpPr>
          <p:nvPr/>
        </p:nvSpPr>
        <p:spPr>
          <a:xfrm>
            <a:off x="7067759" y="2962704"/>
            <a:ext cx="121466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/>
              <a:buChar char="•"/>
              <a:tabLst/>
              <a:defRPr sz="16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1pPr>
            <a:lvl2pPr marL="63023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4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2pPr>
            <a:lvl3pPr marL="1023938" indent="-109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4pPr>
            <a:lvl5pPr marL="1917700" indent="-88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EDC00"/>
              </a:buClr>
              <a:buFont typeface="Arial"/>
              <a:buChar char="•"/>
              <a:tabLst/>
              <a:defRPr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" sz="1400" dirty="0">
                <a:solidFill>
                  <a:srgbClr val="000000"/>
                </a:solidFill>
                <a:effectLst/>
                <a:latin typeface="Onest Medium" pitchFamily="2" charset="0"/>
              </a:rPr>
              <a:t>QR-</a:t>
            </a:r>
            <a:r>
              <a:rPr lang="ru-RU" sz="1400" dirty="0">
                <a:solidFill>
                  <a:srgbClr val="000000"/>
                </a:solidFill>
                <a:effectLst/>
                <a:latin typeface="Onest Medium" pitchFamily="2" charset="0"/>
              </a:rPr>
              <a:t>код</a:t>
            </a:r>
            <a:r>
              <a:rPr lang="ru-RU" sz="1400" dirty="0">
                <a:solidFill>
                  <a:srgbClr val="000000"/>
                </a:solidFill>
                <a:latin typeface="Onest Medium" pitchFamily="2" charset="0"/>
              </a:rPr>
              <a:t>/</a:t>
            </a:r>
            <a:br>
              <a:rPr lang="ru-RU" sz="1400" dirty="0">
                <a:solidFill>
                  <a:srgbClr val="000000"/>
                </a:solidFill>
                <a:latin typeface="Onest Medium" pitchFamily="2" charset="0"/>
              </a:rPr>
            </a:br>
            <a:r>
              <a:rPr lang="ru-RU" sz="1400" dirty="0">
                <a:solidFill>
                  <a:srgbClr val="000000"/>
                </a:solidFill>
                <a:effectLst/>
                <a:latin typeface="Onest Medium" pitchFamily="2" charset="0"/>
              </a:rPr>
              <a:t>ссылка</a:t>
            </a:r>
            <a:endParaRPr lang="ru-RU" sz="1400" dirty="0">
              <a:solidFill>
                <a:schemeClr val="accent1"/>
              </a:solidFill>
              <a:latin typeface="Onest Medium" pitchFamily="2" charset="0"/>
            </a:endParaRP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C5068CFD-7D27-8A88-257A-1F211964ACF3}"/>
              </a:ext>
            </a:extLst>
          </p:cNvPr>
          <p:cNvSpPr txBox="1">
            <a:spLocks/>
          </p:cNvSpPr>
          <p:nvPr/>
        </p:nvSpPr>
        <p:spPr>
          <a:xfrm>
            <a:off x="7041577" y="4690896"/>
            <a:ext cx="203596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/>
              <a:buChar char="•"/>
              <a:tabLst/>
              <a:defRPr sz="16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1pPr>
            <a:lvl2pPr marL="63023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4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2pPr>
            <a:lvl3pPr marL="1023938" indent="-109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4pPr>
            <a:lvl5pPr marL="1917700" indent="-88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EDC00"/>
              </a:buClr>
              <a:buFont typeface="Arial"/>
              <a:buChar char="•"/>
              <a:tabLst/>
              <a:defRPr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ru-RU" sz="1400" dirty="0">
                <a:solidFill>
                  <a:srgbClr val="000000"/>
                </a:solidFill>
                <a:effectLst/>
                <a:latin typeface="Onest Medium" pitchFamily="2" charset="0"/>
              </a:rPr>
              <a:t>Приложение</a:t>
            </a:r>
            <a:br>
              <a:rPr lang="ru-RU" sz="1400" dirty="0">
                <a:solidFill>
                  <a:srgbClr val="000000"/>
                </a:solidFill>
                <a:effectLst/>
                <a:latin typeface="Onest Medium" pitchFamily="2" charset="0"/>
              </a:rPr>
            </a:br>
            <a:r>
              <a:rPr lang="ru-RU" sz="1400" dirty="0">
                <a:solidFill>
                  <a:srgbClr val="000000"/>
                </a:solidFill>
                <a:effectLst/>
                <a:latin typeface="Onest Medium" pitchFamily="2" charset="0"/>
              </a:rPr>
              <a:t>банка</a:t>
            </a:r>
            <a:endParaRPr lang="ru-RU" sz="1400" dirty="0">
              <a:solidFill>
                <a:schemeClr val="accent1"/>
              </a:solidFill>
              <a:latin typeface="Onest Medium" pitchFamily="2" charset="0"/>
            </a:endParaRP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5BBA0FA5-CA15-A018-5129-35F9ED738E46}"/>
              </a:ext>
            </a:extLst>
          </p:cNvPr>
          <p:cNvSpPr txBox="1">
            <a:spLocks/>
          </p:cNvSpPr>
          <p:nvPr/>
        </p:nvSpPr>
        <p:spPr>
          <a:xfrm>
            <a:off x="5902675" y="6167359"/>
            <a:ext cx="211003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/>
              <a:buChar char="•"/>
              <a:tabLst/>
              <a:defRPr sz="16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1pPr>
            <a:lvl2pPr marL="63023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4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2pPr>
            <a:lvl3pPr marL="1023938" indent="-109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4pPr>
            <a:lvl5pPr marL="1917700" indent="-88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EDC00"/>
              </a:buClr>
              <a:buFont typeface="Arial"/>
              <a:buChar char="•"/>
              <a:tabLst/>
              <a:defRPr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ru-RU" sz="1400" dirty="0">
                <a:solidFill>
                  <a:srgbClr val="000000"/>
                </a:solidFill>
                <a:effectLst/>
                <a:latin typeface="Onest Medium" pitchFamily="2" charset="0"/>
              </a:rPr>
              <a:t>Расчеты</a:t>
            </a:r>
            <a:endParaRPr lang="ru-RU" sz="1400" dirty="0">
              <a:solidFill>
                <a:schemeClr val="accent1"/>
              </a:solidFill>
              <a:latin typeface="Onest Medium" pitchFamily="2" charset="0"/>
            </a:endParaRP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id="{BD9A5110-0FCC-0AD2-0EE1-CF159BE420EE}"/>
              </a:ext>
            </a:extLst>
          </p:cNvPr>
          <p:cNvSpPr txBox="1">
            <a:spLocks/>
          </p:cNvSpPr>
          <p:nvPr/>
        </p:nvSpPr>
        <p:spPr>
          <a:xfrm>
            <a:off x="3088682" y="4690896"/>
            <a:ext cx="211003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/>
              <a:buChar char="•"/>
              <a:tabLst/>
              <a:defRPr sz="16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1pPr>
            <a:lvl2pPr marL="63023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4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2pPr>
            <a:lvl3pPr marL="1023938" indent="-109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4pPr>
            <a:lvl5pPr marL="1917700" indent="-88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EDC00"/>
              </a:buClr>
              <a:buFont typeface="Arial"/>
              <a:buChar char="•"/>
              <a:tabLst/>
              <a:defRPr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ru-RU" sz="1400" dirty="0">
                <a:solidFill>
                  <a:srgbClr val="000000"/>
                </a:solidFill>
                <a:effectLst/>
                <a:latin typeface="Onest Medium" pitchFamily="2" charset="0"/>
              </a:rPr>
              <a:t>Личный </a:t>
            </a:r>
            <a:br>
              <a:rPr lang="ru-RU" sz="1400" dirty="0">
                <a:solidFill>
                  <a:srgbClr val="000000"/>
                </a:solidFill>
                <a:latin typeface="Onest Medium" pitchFamily="2" charset="0"/>
              </a:rPr>
            </a:br>
            <a:r>
              <a:rPr lang="ru-RU" sz="1400" dirty="0">
                <a:solidFill>
                  <a:srgbClr val="000000"/>
                </a:solidFill>
                <a:effectLst/>
                <a:latin typeface="Onest Medium" pitchFamily="2" charset="0"/>
              </a:rPr>
              <a:t>кабинет</a:t>
            </a:r>
            <a:endParaRPr lang="ru-RU" sz="1400" dirty="0">
              <a:solidFill>
                <a:schemeClr val="accent1"/>
              </a:solidFill>
              <a:latin typeface="Onest Medium" pitchFamily="2" charset="0"/>
            </a:endParaRP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C9FE1A8B-DE60-20F9-6E2A-DBA286469939}"/>
              </a:ext>
            </a:extLst>
          </p:cNvPr>
          <p:cNvSpPr txBox="1">
            <a:spLocks/>
          </p:cNvSpPr>
          <p:nvPr/>
        </p:nvSpPr>
        <p:spPr>
          <a:xfrm>
            <a:off x="3868736" y="2962704"/>
            <a:ext cx="130785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/>
              <a:buChar char="•"/>
              <a:tabLst/>
              <a:defRPr sz="16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1pPr>
            <a:lvl2pPr marL="63023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4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2pPr>
            <a:lvl3pPr marL="1023938" indent="-109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4pPr>
            <a:lvl5pPr marL="1917700" indent="-88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EDC00"/>
              </a:buClr>
              <a:buFont typeface="Arial"/>
              <a:buChar char="•"/>
              <a:tabLst/>
              <a:defRPr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ru-RU" sz="1400" dirty="0">
                <a:solidFill>
                  <a:srgbClr val="000000"/>
                </a:solidFill>
                <a:effectLst/>
                <a:latin typeface="Onest Medium" pitchFamily="2" charset="0"/>
              </a:rPr>
              <a:t>Физическое лицо</a:t>
            </a:r>
            <a:endParaRPr lang="ru-RU" sz="1400" dirty="0">
              <a:solidFill>
                <a:schemeClr val="accent1"/>
              </a:solidFill>
              <a:latin typeface="Onest Medium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A6B65C-84D3-E59B-BF73-1EDB852F04D2}"/>
              </a:ext>
            </a:extLst>
          </p:cNvPr>
          <p:cNvSpPr txBox="1"/>
          <p:nvPr/>
        </p:nvSpPr>
        <p:spPr>
          <a:xfrm>
            <a:off x="4511824" y="1016732"/>
            <a:ext cx="32079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Onest" pitchFamily="2" charset="0"/>
              </a:rPr>
              <a:t>Заходит в Личный кабинет</a:t>
            </a:r>
            <a:r>
              <a:rPr lang="en-US" sz="1200" dirty="0">
                <a:latin typeface="Onest" pitchFamily="2" charset="0"/>
              </a:rPr>
              <a:t> </a:t>
            </a:r>
            <a:r>
              <a:rPr lang="ru-RU" sz="1200" dirty="0">
                <a:latin typeface="Onest" pitchFamily="2" charset="0"/>
              </a:rPr>
              <a:t>после</a:t>
            </a:r>
            <a:r>
              <a:rPr lang="ru-RU" sz="1200" dirty="0">
                <a:solidFill>
                  <a:srgbClr val="000000"/>
                </a:solidFill>
                <a:latin typeface="Onest" pitchFamily="2" charset="0"/>
              </a:rPr>
              <a:t> </a:t>
            </a:r>
            <a:r>
              <a:rPr lang="ru-RU" sz="1200" dirty="0">
                <a:latin typeface="Onest" pitchFamily="2" charset="0"/>
              </a:rPr>
              <a:t>открытия счета онлайн или через агента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D74381-7EE2-CB72-95BA-18DE7DD26F87}"/>
              </a:ext>
            </a:extLst>
          </p:cNvPr>
          <p:cNvSpPr txBox="1"/>
          <p:nvPr/>
        </p:nvSpPr>
        <p:spPr>
          <a:xfrm>
            <a:off x="8392498" y="2323418"/>
            <a:ext cx="170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Onest" pitchFamily="2" charset="0"/>
              </a:rPr>
              <a:t>Сканирует </a:t>
            </a:r>
            <a:br>
              <a:rPr lang="ru-RU" sz="1200" dirty="0">
                <a:latin typeface="Onest" pitchFamily="2" charset="0"/>
              </a:rPr>
            </a:br>
            <a:r>
              <a:rPr lang="ru-RU" sz="1200" dirty="0">
                <a:latin typeface="Onest" pitchFamily="2" charset="0"/>
              </a:rPr>
              <a:t>с телефона </a:t>
            </a:r>
            <a:r>
              <a:rPr lang="en" sz="1200" dirty="0">
                <a:latin typeface="Onest" pitchFamily="2" charset="0"/>
              </a:rPr>
              <a:t>QR-</a:t>
            </a:r>
            <a:r>
              <a:rPr lang="ru-RU" sz="1200" dirty="0">
                <a:latin typeface="Onest" pitchFamily="2" charset="0"/>
              </a:rPr>
              <a:t>код или переходит </a:t>
            </a:r>
            <a:br>
              <a:rPr lang="ru-RU" sz="1200" dirty="0">
                <a:latin typeface="Onest" pitchFamily="2" charset="0"/>
              </a:rPr>
            </a:br>
            <a:r>
              <a:rPr lang="ru-RU" sz="1200" dirty="0">
                <a:latin typeface="Onest" pitchFamily="2" charset="0"/>
              </a:rPr>
              <a:t>по ссылке в </a:t>
            </a:r>
            <a:r>
              <a:rPr lang="en" sz="1200" dirty="0">
                <a:latin typeface="Onest" pitchFamily="2" charset="0"/>
              </a:rPr>
              <a:t>SMS</a:t>
            </a:r>
            <a:endParaRPr lang="ru-RU" sz="1200" dirty="0">
              <a:latin typeface="Onest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BB3999-0759-1307-0A42-DBB700B5D13C}"/>
              </a:ext>
            </a:extLst>
          </p:cNvPr>
          <p:cNvSpPr txBox="1"/>
          <p:nvPr/>
        </p:nvSpPr>
        <p:spPr>
          <a:xfrm>
            <a:off x="8770042" y="4005659"/>
            <a:ext cx="33746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Onest" pitchFamily="2" charset="0"/>
              </a:rPr>
              <a:t>В телефоне открывается банковское приложение с заданным параметрами перевода, клиент совершает перевод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F2BA21-3524-4524-0002-F68930D09A1F}"/>
              </a:ext>
            </a:extLst>
          </p:cNvPr>
          <p:cNvSpPr txBox="1"/>
          <p:nvPr/>
        </p:nvSpPr>
        <p:spPr>
          <a:xfrm>
            <a:off x="7721160" y="5516188"/>
            <a:ext cx="24092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Onest" pitchFamily="2" charset="0"/>
              </a:rPr>
              <a:t>СБП списывает деньги </a:t>
            </a:r>
            <a:br>
              <a:rPr lang="ru-RU" sz="1200" dirty="0">
                <a:latin typeface="Onest" pitchFamily="2" charset="0"/>
              </a:rPr>
            </a:br>
            <a:r>
              <a:rPr lang="ru-RU" sz="1200" dirty="0">
                <a:latin typeface="Onest" pitchFamily="2" charset="0"/>
              </a:rPr>
              <a:t>с к/с банка клиента </a:t>
            </a:r>
            <a:br>
              <a:rPr lang="ru-RU" sz="1200" dirty="0">
                <a:latin typeface="Onest" pitchFamily="2" charset="0"/>
              </a:rPr>
            </a:br>
            <a:r>
              <a:rPr lang="ru-RU" sz="1200" dirty="0">
                <a:latin typeface="Onest" pitchFamily="2" charset="0"/>
              </a:rPr>
              <a:t>и зачисляет их на к/с банка УК или Брокера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245BC8A-0AF3-E824-BFC2-E43757528AA4}"/>
              </a:ext>
            </a:extLst>
          </p:cNvPr>
          <p:cNvSpPr txBox="1"/>
          <p:nvPr/>
        </p:nvSpPr>
        <p:spPr>
          <a:xfrm>
            <a:off x="1632325" y="5516188"/>
            <a:ext cx="27678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latin typeface="Onest" pitchFamily="2" charset="0"/>
              </a:rPr>
              <a:t>Банк после получения от СБП уведомления о проведенных расчетах, зачисляет на счета брокера/УК сумму перевода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0E0D1E7-5AAA-F685-0B92-AAF2D4E29174}"/>
              </a:ext>
            </a:extLst>
          </p:cNvPr>
          <p:cNvSpPr txBox="1"/>
          <p:nvPr/>
        </p:nvSpPr>
        <p:spPr>
          <a:xfrm>
            <a:off x="1519316" y="4005659"/>
            <a:ext cx="19450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latin typeface="Onest" pitchFamily="2" charset="0"/>
              </a:rPr>
              <a:t>Клиент видит успешно совершенный перевод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26836DA-CE4E-CB8D-3FC7-A99E9994E5F5}"/>
              </a:ext>
            </a:extLst>
          </p:cNvPr>
          <p:cNvSpPr txBox="1"/>
          <p:nvPr/>
        </p:nvSpPr>
        <p:spPr>
          <a:xfrm>
            <a:off x="1828894" y="2323418"/>
            <a:ext cx="19914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latin typeface="Onest" pitchFamily="2" charset="0"/>
              </a:rPr>
              <a:t>Клиент брокерской </a:t>
            </a:r>
            <a:br>
              <a:rPr lang="ru-RU" sz="1200" dirty="0">
                <a:latin typeface="Onest" pitchFamily="2" charset="0"/>
              </a:rPr>
            </a:br>
            <a:r>
              <a:rPr lang="ru-RU" sz="1200" dirty="0">
                <a:latin typeface="Onest" pitchFamily="2" charset="0"/>
              </a:rPr>
              <a:t>или управляющей компании, пользователь </a:t>
            </a:r>
            <a:r>
              <a:rPr lang="en" sz="1200" dirty="0">
                <a:latin typeface="Onest" pitchFamily="2" charset="0"/>
              </a:rPr>
              <a:t>digital-</a:t>
            </a:r>
            <a:r>
              <a:rPr lang="ru-RU" sz="1200" dirty="0">
                <a:latin typeface="Onest" pitchFamily="2" charset="0"/>
              </a:rPr>
              <a:t>каналов</a:t>
            </a:r>
          </a:p>
        </p:txBody>
      </p: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3D45565D-100D-CBA3-7E30-1982A0425363}"/>
              </a:ext>
            </a:extLst>
          </p:cNvPr>
          <p:cNvCxnSpPr>
            <a:cxnSpLocks/>
          </p:cNvCxnSpPr>
          <p:nvPr/>
        </p:nvCxnSpPr>
        <p:spPr>
          <a:xfrm rot="-1800000">
            <a:off x="7900969" y="3480697"/>
            <a:ext cx="0" cy="32340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DB7E02F8-52CA-9E7F-83A7-728FCBD0D572}"/>
              </a:ext>
            </a:extLst>
          </p:cNvPr>
          <p:cNvCxnSpPr>
            <a:cxnSpLocks/>
          </p:cNvCxnSpPr>
          <p:nvPr/>
        </p:nvCxnSpPr>
        <p:spPr>
          <a:xfrm rot="1800000">
            <a:off x="7637181" y="5097893"/>
            <a:ext cx="0" cy="32340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125446F8-3CED-B9C0-E5C1-9306BD90FC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5307" y="5492366"/>
            <a:ext cx="524771" cy="642577"/>
          </a:xfrm>
          <a:prstGeom prst="rect">
            <a:avLst/>
          </a:prstGeom>
        </p:spPr>
      </p:pic>
      <p:cxnSp>
        <p:nvCxnSpPr>
          <p:cNvPr id="2" name="Прямая со стрелкой 1">
            <a:extLst>
              <a:ext uri="{FF2B5EF4-FFF2-40B4-BE49-F238E27FC236}">
                <a16:creationId xmlns:a16="http://schemas.microsoft.com/office/drawing/2014/main" id="{A422C2C3-81C7-5DEE-5176-D2CBF66CAADB}"/>
              </a:ext>
            </a:extLst>
          </p:cNvPr>
          <p:cNvCxnSpPr>
            <a:cxnSpLocks/>
          </p:cNvCxnSpPr>
          <p:nvPr/>
        </p:nvCxnSpPr>
        <p:spPr>
          <a:xfrm rot="5400000">
            <a:off x="6106427" y="5716166"/>
            <a:ext cx="0" cy="32340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3906E12F-9539-AAA5-8DFE-402F2CF50F9D}"/>
              </a:ext>
            </a:extLst>
          </p:cNvPr>
          <p:cNvCxnSpPr>
            <a:cxnSpLocks/>
          </p:cNvCxnSpPr>
          <p:nvPr/>
        </p:nvCxnSpPr>
        <p:spPr>
          <a:xfrm rot="19800000" flipV="1">
            <a:off x="4646997" y="5097893"/>
            <a:ext cx="0" cy="32340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95C2335A-0717-F26C-332E-779FBB54B83D}"/>
              </a:ext>
            </a:extLst>
          </p:cNvPr>
          <p:cNvCxnSpPr>
            <a:cxnSpLocks/>
          </p:cNvCxnSpPr>
          <p:nvPr/>
        </p:nvCxnSpPr>
        <p:spPr>
          <a:xfrm rot="-3600000">
            <a:off x="6876841" y="2220901"/>
            <a:ext cx="0" cy="32340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559710FA-2913-0272-1C66-C4FA8FD88CA5}"/>
              </a:ext>
            </a:extLst>
          </p:cNvPr>
          <p:cNvCxnSpPr>
            <a:cxnSpLocks/>
          </p:cNvCxnSpPr>
          <p:nvPr/>
        </p:nvCxnSpPr>
        <p:spPr>
          <a:xfrm rot="3600000" flipH="1" flipV="1">
            <a:off x="5268461" y="2220901"/>
            <a:ext cx="0" cy="32340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A2E9B17-95C4-21EE-0366-B552B651C7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71964" y="1545059"/>
            <a:ext cx="723900" cy="6604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D97B152-ED4E-6861-FA95-C8EAA9B4C5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96048" y="2194978"/>
            <a:ext cx="431800" cy="6985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F9443F2-BB62-0A3F-4EFB-98A16FE8DF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91744" y="4029335"/>
            <a:ext cx="723900" cy="6604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DEA8B8C-7D03-FD6B-22D2-C8C4541C96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63833" y="5413413"/>
            <a:ext cx="669771" cy="66977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70B11EA-BC01-71B1-0114-6BF8AF17A5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26880" y="2143466"/>
            <a:ext cx="647700" cy="7366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79F8415-1B53-00EB-2B93-2D609010139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67712" y="3917131"/>
            <a:ext cx="419100" cy="73660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6BD20FC-D76A-3734-C826-47F933A915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905CBD-CE7A-5547-B1D4-D54BF5BDB19B}" type="slidenum">
              <a:rPr lang="ru-RU" altLang="ru-RU" smtClean="0"/>
              <a:pPr/>
              <a:t>19</a:t>
            </a:fld>
            <a:endParaRPr lang="ru-RU" altLang="ru-RU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8DBCF62F-FCFE-EB46-EC62-8531AA5329E0}"/>
              </a:ext>
            </a:extLst>
          </p:cNvPr>
          <p:cNvSpPr txBox="1">
            <a:spLocks/>
          </p:cNvSpPr>
          <p:nvPr/>
        </p:nvSpPr>
        <p:spPr>
          <a:xfrm>
            <a:off x="73083" y="81126"/>
            <a:ext cx="1077950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/>
              <a:buChar char="•"/>
              <a:tabLst/>
              <a:defRPr sz="14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1pPr>
            <a:lvl2pPr marL="63023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2pPr>
            <a:lvl3pPr marL="1023938" indent="-109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1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4pPr>
            <a:lvl5pPr marL="1917700" indent="-88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EDC00"/>
              </a:buClr>
              <a:buFont typeface="Arial"/>
              <a:buChar char="•"/>
              <a:tabLst/>
              <a:defRPr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Font typeface="Arial"/>
              <a:buNone/>
            </a:pPr>
            <a:r>
              <a:rPr lang="en" sz="105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NABIX</a:t>
            </a:r>
            <a:r>
              <a:rPr lang="ru-RU" sz="105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 СБП</a:t>
            </a:r>
            <a:r>
              <a:rPr lang="en" sz="105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 </a:t>
            </a:r>
            <a:endParaRPr lang="ru-RU" sz="105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678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13">
            <a:extLst>
              <a:ext uri="{FF2B5EF4-FFF2-40B4-BE49-F238E27FC236}">
                <a16:creationId xmlns:a16="http://schemas.microsoft.com/office/drawing/2014/main" id="{838EE86F-B052-AC3F-900C-41A7B55DBA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95" y="1266471"/>
            <a:ext cx="10980668" cy="615553"/>
          </a:xfrm>
        </p:spPr>
        <p:txBody>
          <a:bodyPr/>
          <a:lstStyle/>
          <a:p>
            <a:r>
              <a:rPr lang="ru-RU" sz="2000" dirty="0">
                <a:effectLst/>
              </a:rPr>
              <a:t>Российская аккредитованная </a:t>
            </a:r>
            <a:r>
              <a:rPr lang="en" sz="2000" dirty="0">
                <a:effectLst/>
              </a:rPr>
              <a:t>IT-</a:t>
            </a:r>
            <a:r>
              <a:rPr lang="ru-RU" sz="2000" dirty="0">
                <a:effectLst/>
              </a:rPr>
              <a:t>компания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Создаем </a:t>
            </a:r>
            <a:r>
              <a:rPr lang="en" sz="2000" dirty="0">
                <a:effectLst/>
              </a:rPr>
              <a:t>I</a:t>
            </a:r>
            <a:r>
              <a:rPr lang="ru-RU" sz="2000" dirty="0">
                <a:effectLst/>
              </a:rPr>
              <a:t>Т-решения для финансовой отрасли</a:t>
            </a:r>
            <a:endParaRPr lang="ru-RU" sz="2000" dirty="0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3C86EC00-8B6A-9F16-0245-6950EAC2651A}"/>
              </a:ext>
            </a:extLst>
          </p:cNvPr>
          <p:cNvSpPr/>
          <p:nvPr/>
        </p:nvSpPr>
        <p:spPr>
          <a:xfrm>
            <a:off x="4295776" y="2217870"/>
            <a:ext cx="2370452" cy="3443378"/>
          </a:xfrm>
          <a:prstGeom prst="roundRect">
            <a:avLst>
              <a:gd name="adj" fmla="val 8854"/>
            </a:avLst>
          </a:prstGeom>
          <a:noFill/>
          <a:ln w="12700">
            <a:solidFill>
              <a:srgbClr val="D129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000" dirty="0">
                <a:solidFill>
                  <a:srgbClr val="D1297C"/>
                </a:solidFill>
                <a:effectLst/>
                <a:latin typeface="Onest Medium" pitchFamily="2" charset="0"/>
              </a:rPr>
              <a:t>Разработали собственные ИТ-продукты </a:t>
            </a:r>
            <a:br>
              <a:rPr lang="ru-RU" sz="2000" dirty="0">
                <a:solidFill>
                  <a:schemeClr val="accent1"/>
                </a:solidFill>
                <a:effectLst/>
                <a:latin typeface="Onest Medium" pitchFamily="2" charset="0"/>
              </a:rPr>
            </a:br>
            <a:r>
              <a:rPr lang="ru-RU" sz="1400" dirty="0">
                <a:solidFill>
                  <a:schemeClr val="tx1"/>
                </a:solidFill>
                <a:effectLst/>
                <a:latin typeface="Onest" pitchFamily="2" charset="0"/>
              </a:rPr>
              <a:t>для полной </a:t>
            </a:r>
            <a:r>
              <a:rPr lang="ru-RU" sz="1400" dirty="0" err="1">
                <a:solidFill>
                  <a:schemeClr val="tx1"/>
                </a:solidFill>
                <a:effectLst/>
                <a:latin typeface="Onest" pitchFamily="2" charset="0"/>
              </a:rPr>
              <a:t>автомати-зации</a:t>
            </a:r>
            <a:r>
              <a:rPr lang="ru-RU" sz="1400" dirty="0">
                <a:solidFill>
                  <a:schemeClr val="tx1"/>
                </a:solidFill>
                <a:effectLst/>
                <a:latin typeface="Onest" pitchFamily="2" charset="0"/>
              </a:rPr>
              <a:t> деятельности крупнейших компаний финансового сектора </a:t>
            </a:r>
            <a:br>
              <a:rPr lang="ru-RU" sz="1400" dirty="0">
                <a:solidFill>
                  <a:schemeClr val="tx1"/>
                </a:solidFill>
                <a:effectLst/>
                <a:latin typeface="Onest" pitchFamily="2" charset="0"/>
              </a:rPr>
            </a:br>
            <a:r>
              <a:rPr lang="ru-RU" sz="1400" dirty="0">
                <a:solidFill>
                  <a:schemeClr val="tx1"/>
                </a:solidFill>
                <a:effectLst/>
                <a:latin typeface="Onest" pitchFamily="2" charset="0"/>
              </a:rPr>
              <a:t>в России и СНГ</a:t>
            </a:r>
            <a:endParaRPr lang="ru-RU" sz="1600" dirty="0">
              <a:solidFill>
                <a:schemeClr val="tx1"/>
              </a:solidFill>
              <a:latin typeface="Onest" pitchFamily="2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95D026ED-031F-E0F3-489E-BDADD6B2E4D2}"/>
              </a:ext>
            </a:extLst>
          </p:cNvPr>
          <p:cNvSpPr/>
          <p:nvPr/>
        </p:nvSpPr>
        <p:spPr>
          <a:xfrm>
            <a:off x="551384" y="1902829"/>
            <a:ext cx="3240000" cy="12794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  <a:effectLst/>
                <a:latin typeface="Onest Medium" pitchFamily="2" charset="0"/>
              </a:rPr>
              <a:t>Лучшая </a:t>
            </a:r>
            <a:br>
              <a:rPr lang="ru-RU" sz="2000" dirty="0">
                <a:solidFill>
                  <a:schemeClr val="tx1"/>
                </a:solidFill>
                <a:effectLst/>
                <a:latin typeface="Onest" pitchFamily="2" charset="0"/>
              </a:rPr>
            </a:br>
            <a:r>
              <a:rPr lang="en" sz="2000" dirty="0">
                <a:solidFill>
                  <a:schemeClr val="tx1"/>
                </a:solidFill>
                <a:effectLst/>
                <a:latin typeface="Onest" pitchFamily="2" charset="0"/>
              </a:rPr>
              <a:t>IT</a:t>
            </a:r>
            <a:r>
              <a:rPr lang="ru-RU" sz="2000" dirty="0">
                <a:solidFill>
                  <a:schemeClr val="tx1"/>
                </a:solidFill>
                <a:effectLst/>
                <a:latin typeface="Onest" pitchFamily="2" charset="0"/>
              </a:rPr>
              <a:t>-компания*</a:t>
            </a:r>
            <a:endParaRPr lang="ru-RU" sz="2000" dirty="0">
              <a:solidFill>
                <a:schemeClr val="tx1"/>
              </a:solidFill>
              <a:latin typeface="Onest" pitchFamily="2" charset="0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31430515-D908-952C-190C-60E1E406142F}"/>
              </a:ext>
            </a:extLst>
          </p:cNvPr>
          <p:cNvSpPr/>
          <p:nvPr/>
        </p:nvSpPr>
        <p:spPr>
          <a:xfrm>
            <a:off x="551384" y="3026277"/>
            <a:ext cx="3240000" cy="12794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  <a:effectLst/>
                <a:latin typeface="Onest Medium" pitchFamily="2" charset="0"/>
              </a:rPr>
              <a:t>100+ проектов</a:t>
            </a:r>
            <a:br>
              <a:rPr lang="ru-RU" sz="2400" dirty="0">
                <a:solidFill>
                  <a:schemeClr val="tx1"/>
                </a:solidFill>
                <a:effectLst/>
                <a:latin typeface="Onest" pitchFamily="2" charset="0"/>
              </a:rPr>
            </a:br>
            <a:r>
              <a:rPr lang="ru-RU" sz="2000" dirty="0">
                <a:solidFill>
                  <a:schemeClr val="tx1"/>
                </a:solidFill>
                <a:latin typeface="Onest" pitchFamily="2" charset="0"/>
              </a:rPr>
              <a:t>реализовано</a:t>
            </a:r>
            <a:endParaRPr lang="ru-RU" sz="2400" dirty="0">
              <a:solidFill>
                <a:schemeClr val="tx1"/>
              </a:solidFill>
              <a:latin typeface="Onest" pitchFamily="2" charset="0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BCAC28E9-BAAC-6788-4D47-5CA77EF7305A}"/>
              </a:ext>
            </a:extLst>
          </p:cNvPr>
          <p:cNvSpPr/>
          <p:nvPr/>
        </p:nvSpPr>
        <p:spPr>
          <a:xfrm>
            <a:off x="551384" y="4149725"/>
            <a:ext cx="3240000" cy="12794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  <a:effectLst/>
                <a:latin typeface="Onest Medium" pitchFamily="2" charset="0"/>
              </a:rPr>
              <a:t>С 2017 года</a:t>
            </a:r>
            <a:br>
              <a:rPr lang="ru-RU" sz="1800" dirty="0">
                <a:solidFill>
                  <a:schemeClr val="tx1"/>
                </a:solidFill>
                <a:effectLst/>
                <a:latin typeface="Onest" pitchFamily="2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Onest" pitchFamily="2" charset="0"/>
              </a:rPr>
              <a:t>на рынке</a:t>
            </a:r>
            <a:endParaRPr lang="ru-RU" sz="1800" dirty="0">
              <a:solidFill>
                <a:schemeClr val="tx1"/>
              </a:solidFill>
              <a:latin typeface="Onest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D15131-B019-E4B4-C71C-60BBD4C1AF9A}"/>
              </a:ext>
            </a:extLst>
          </p:cNvPr>
          <p:cNvSpPr txBox="1"/>
          <p:nvPr/>
        </p:nvSpPr>
        <p:spPr>
          <a:xfrm>
            <a:off x="7104112" y="475916"/>
            <a:ext cx="47524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Onest" pitchFamily="2" charset="0"/>
              </a:rPr>
              <a:t>Лицензия ФСБ РФ, рег. №Л051-00105-00/00626193</a:t>
            </a:r>
            <a:endParaRPr lang="ru-RU" sz="1400" dirty="0">
              <a:solidFill>
                <a:schemeClr val="bg1">
                  <a:lumMod val="50000"/>
                  <a:lumOff val="50000"/>
                </a:schemeClr>
              </a:solidFill>
              <a:latin typeface="Onest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7767CB-5A7D-1208-651D-2DD9C018D543}"/>
              </a:ext>
            </a:extLst>
          </p:cNvPr>
          <p:cNvSpPr txBox="1"/>
          <p:nvPr/>
        </p:nvSpPr>
        <p:spPr>
          <a:xfrm>
            <a:off x="7104112" y="674316"/>
            <a:ext cx="42844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Onest" pitchFamily="2" charset="0"/>
              </a:rPr>
              <a:t>Аккредитация в </a:t>
            </a:r>
            <a:r>
              <a:rPr lang="ru-RU" sz="140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Onest" pitchFamily="2" charset="0"/>
              </a:rPr>
              <a:t>минкомсвязи</a:t>
            </a:r>
            <a:r>
              <a:rPr lang="ru-RU" sz="14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Onest" pitchFamily="2" charset="0"/>
              </a:rPr>
              <a:t> РФ, рег. №9493 </a:t>
            </a:r>
            <a:endParaRPr lang="ru-RU" sz="1400" dirty="0">
              <a:solidFill>
                <a:schemeClr val="bg1">
                  <a:lumMod val="50000"/>
                  <a:lumOff val="50000"/>
                </a:schemeClr>
              </a:solidFill>
              <a:latin typeface="Onest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BE134F-669F-4B0C-77AA-827D6E307D3B}"/>
              </a:ext>
            </a:extLst>
          </p:cNvPr>
          <p:cNvSpPr txBox="1"/>
          <p:nvPr/>
        </p:nvSpPr>
        <p:spPr>
          <a:xfrm>
            <a:off x="7104112" y="872716"/>
            <a:ext cx="42844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Onest" pitchFamily="2" charset="0"/>
              </a:rPr>
              <a:t>Авторские права на все продукты защищены</a:t>
            </a:r>
            <a:endParaRPr lang="ru-RU" sz="1400" dirty="0">
              <a:solidFill>
                <a:schemeClr val="bg1">
                  <a:lumMod val="50000"/>
                  <a:lumOff val="50000"/>
                </a:schemeClr>
              </a:solidFill>
              <a:latin typeface="Onest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805ED1-C5E4-E87C-51F8-8C2507E83B49}"/>
              </a:ext>
            </a:extLst>
          </p:cNvPr>
          <p:cNvSpPr txBox="1"/>
          <p:nvPr/>
        </p:nvSpPr>
        <p:spPr>
          <a:xfrm>
            <a:off x="623386" y="6226208"/>
            <a:ext cx="1087321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Onest" pitchFamily="2" charset="0"/>
              </a:rPr>
              <a:t>* Победитель Национальной Банковской Премии в номинации «Лучшая ИТ-компания» (2022 г.)</a:t>
            </a:r>
            <a:endParaRPr lang="ru-RU" sz="1050" dirty="0">
              <a:solidFill>
                <a:schemeClr val="bg1">
                  <a:lumMod val="50000"/>
                  <a:lumOff val="50000"/>
                </a:schemeClr>
              </a:solidFill>
              <a:latin typeface="Onest" pitchFamily="2" charset="0"/>
            </a:endParaRP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B7E3FDD2-3F67-7721-4C12-FAB5B345516A}"/>
              </a:ext>
            </a:extLst>
          </p:cNvPr>
          <p:cNvSpPr/>
          <p:nvPr/>
        </p:nvSpPr>
        <p:spPr>
          <a:xfrm>
            <a:off x="6803991" y="2694084"/>
            <a:ext cx="2370452" cy="3443378"/>
          </a:xfrm>
          <a:prstGeom prst="roundRect">
            <a:avLst>
              <a:gd name="adj" fmla="val 8854"/>
            </a:avLst>
          </a:prstGeom>
          <a:solidFill>
            <a:schemeClr val="bg2"/>
          </a:solidFill>
          <a:ln w="12700">
            <a:solidFill>
              <a:srgbClr val="D129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000" dirty="0">
                <a:solidFill>
                  <a:srgbClr val="D1297C"/>
                </a:solidFill>
                <a:effectLst/>
                <a:latin typeface="Onest Medium" pitchFamily="2" charset="0"/>
              </a:rPr>
              <a:t>Предлагаем разработку</a:t>
            </a:r>
            <a:r>
              <a:rPr lang="ru-RU" sz="2000" dirty="0">
                <a:solidFill>
                  <a:schemeClr val="accent1"/>
                </a:solidFill>
                <a:effectLst/>
                <a:latin typeface="Onest Medium" pitchFamily="2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effectLst/>
                <a:latin typeface="Onest" pitchFamily="2" charset="0"/>
              </a:rPr>
              <a:t>программного обеспечения на заказ любой сложности и </a:t>
            </a:r>
            <a:r>
              <a:rPr lang="ru-RU" sz="2000" dirty="0" err="1">
                <a:solidFill>
                  <a:srgbClr val="D1297C"/>
                </a:solidFill>
                <a:effectLst/>
                <a:latin typeface="Onest Medium" pitchFamily="2" charset="0"/>
              </a:rPr>
              <a:t>аутстаффинг</a:t>
            </a:r>
            <a:r>
              <a:rPr lang="ru-RU" sz="2000" dirty="0">
                <a:solidFill>
                  <a:srgbClr val="D1297C"/>
                </a:solidFill>
                <a:effectLst/>
                <a:latin typeface="Onest Medium" pitchFamily="2" charset="0"/>
              </a:rPr>
              <a:t> персонала</a:t>
            </a:r>
            <a:endParaRPr lang="ru-RU" sz="1600" dirty="0">
              <a:solidFill>
                <a:srgbClr val="D1297C"/>
              </a:solidFill>
              <a:latin typeface="Onest Medium" pitchFamily="2" charset="0"/>
            </a:endParaRP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5F29A5AF-A7A2-4AE4-C8B9-A9B1349AF88C}"/>
              </a:ext>
            </a:extLst>
          </p:cNvPr>
          <p:cNvSpPr/>
          <p:nvPr/>
        </p:nvSpPr>
        <p:spPr>
          <a:xfrm>
            <a:off x="9312207" y="1663271"/>
            <a:ext cx="2370452" cy="3443378"/>
          </a:xfrm>
          <a:prstGeom prst="roundRect">
            <a:avLst>
              <a:gd name="adj" fmla="val 8854"/>
            </a:avLst>
          </a:prstGeom>
          <a:solidFill>
            <a:schemeClr val="bg2"/>
          </a:solidFill>
          <a:ln w="12700">
            <a:solidFill>
              <a:srgbClr val="D129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dirty="0">
                <a:solidFill>
                  <a:schemeClr val="tx1"/>
                </a:solidFill>
                <a:effectLst/>
                <a:latin typeface="Onest" pitchFamily="2" charset="0"/>
              </a:rPr>
              <a:t>Информационно-технологический партнер крупнейших платежных систем </a:t>
            </a:r>
            <a:r>
              <a:rPr lang="ru-RU" sz="2000" dirty="0">
                <a:solidFill>
                  <a:srgbClr val="D1297C"/>
                </a:solidFill>
                <a:effectLst/>
                <a:latin typeface="Onest Medium" pitchFamily="2" charset="0"/>
              </a:rPr>
              <a:t>МТС </a:t>
            </a:r>
            <a:r>
              <a:rPr lang="en" sz="2000" dirty="0">
                <a:solidFill>
                  <a:srgbClr val="D1297C"/>
                </a:solidFill>
                <a:effectLst/>
                <a:latin typeface="Onest Medium" pitchFamily="2" charset="0"/>
              </a:rPr>
              <a:t>Pay </a:t>
            </a:r>
            <a:r>
              <a:rPr lang="ru-RU" sz="2000" dirty="0">
                <a:solidFill>
                  <a:srgbClr val="D1297C"/>
                </a:solidFill>
                <a:effectLst/>
                <a:latin typeface="Onest Medium" pitchFamily="2" charset="0"/>
              </a:rPr>
              <a:t>и </a:t>
            </a:r>
            <a:r>
              <a:rPr lang="ru-RU" sz="2000" dirty="0" err="1">
                <a:solidFill>
                  <a:srgbClr val="D1297C"/>
                </a:solidFill>
                <a:effectLst/>
                <a:latin typeface="Onest Medium" pitchFamily="2" charset="0"/>
              </a:rPr>
              <a:t>Юнистрим</a:t>
            </a:r>
            <a:endParaRPr lang="ru-RU" sz="1600" dirty="0">
              <a:solidFill>
                <a:srgbClr val="D1297C"/>
              </a:solidFill>
              <a:latin typeface="Onest Medium" pitchFamily="2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FC33F5A-008D-5750-5610-7EA610728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5326" y="162555"/>
            <a:ext cx="2352674" cy="1293971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FBCD43E-88AE-D915-17EB-B1A724A04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905CBD-CE7A-5547-B1D4-D54BF5BDB19B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317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C1CBA29-A583-AFAB-44AF-FC6B8304C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95" y="549275"/>
            <a:ext cx="10980668" cy="506485"/>
          </a:xfrm>
        </p:spPr>
        <p:txBody>
          <a:bodyPr/>
          <a:lstStyle/>
          <a:p>
            <a:r>
              <a:rPr lang="ru-RU" dirty="0">
                <a:effectLst/>
              </a:rPr>
              <a:t>Пример реализации в ЛК клиента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68FACB7-6F3B-2BE1-8D56-EB90E1DFA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8396"/>
            <a:ext cx="12192000" cy="5696988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7AB286A-37B6-173E-AF98-7E255E3AE0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905CBD-CE7A-5547-B1D4-D54BF5BDB19B}" type="slidenum">
              <a:rPr lang="ru-RU" altLang="ru-RU" smtClean="0"/>
              <a:pPr/>
              <a:t>20</a:t>
            </a:fld>
            <a:endParaRPr lang="ru-RU" altLang="ru-RU"/>
          </a:p>
        </p:txBody>
      </p:sp>
      <p:sp>
        <p:nvSpPr>
          <p:cNvPr id="3" name="Текст 1">
            <a:extLst>
              <a:ext uri="{FF2B5EF4-FFF2-40B4-BE49-F238E27FC236}">
                <a16:creationId xmlns:a16="http://schemas.microsoft.com/office/drawing/2014/main" id="{B8708DD4-F979-CABD-0A2C-B2D6983F26BB}"/>
              </a:ext>
            </a:extLst>
          </p:cNvPr>
          <p:cNvSpPr txBox="1">
            <a:spLocks/>
          </p:cNvSpPr>
          <p:nvPr/>
        </p:nvSpPr>
        <p:spPr>
          <a:xfrm>
            <a:off x="73083" y="81126"/>
            <a:ext cx="1077950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/>
              <a:buChar char="•"/>
              <a:tabLst/>
              <a:defRPr sz="14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1pPr>
            <a:lvl2pPr marL="63023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2pPr>
            <a:lvl3pPr marL="1023938" indent="-109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1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4pPr>
            <a:lvl5pPr marL="1917700" indent="-88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EDC00"/>
              </a:buClr>
              <a:buFont typeface="Arial"/>
              <a:buChar char="•"/>
              <a:tabLst/>
              <a:defRPr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Font typeface="Arial"/>
              <a:buNone/>
            </a:pPr>
            <a:r>
              <a:rPr lang="en" sz="105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NABIX</a:t>
            </a:r>
            <a:r>
              <a:rPr lang="ru-RU" sz="105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 СБП</a:t>
            </a:r>
            <a:r>
              <a:rPr lang="en" sz="105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 </a:t>
            </a:r>
            <a:endParaRPr lang="ru-RU" sz="105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72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A61B1E-FA2B-7463-D017-A748F889FE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dirty="0">
                <a:effectLst/>
              </a:rPr>
              <a:t>NABIX Platform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3BF8196-C37E-E811-4FED-ACAF0A1F03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9598" y="1050139"/>
            <a:ext cx="5530417" cy="276999"/>
          </a:xfrm>
        </p:spPr>
        <p:txBody>
          <a:bodyPr/>
          <a:lstStyle/>
          <a:p>
            <a:r>
              <a:rPr lang="ru-RU" dirty="0">
                <a:effectLst/>
              </a:rPr>
              <a:t>Конструктор сервисов для решения ваших задач</a:t>
            </a: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4AE4253F-A9FD-75F2-EBB4-12E3522973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599" y="1916832"/>
            <a:ext cx="5386401" cy="92333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Мы собрали готовые сервисы в одной платформе, чтобы ускорить разработку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29CD31-9BCA-82C6-ED7F-A372566F84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6" b="58765"/>
          <a:stretch/>
        </p:blipFill>
        <p:spPr>
          <a:xfrm>
            <a:off x="1954413" y="2315082"/>
            <a:ext cx="10237587" cy="4542918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D59AE-A622-521D-91DA-129687AD81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905CBD-CE7A-5547-B1D4-D54BF5BDB19B}" type="slidenum">
              <a:rPr lang="ru-RU" altLang="ru-RU" smtClean="0"/>
              <a:pPr/>
              <a:t>21</a:t>
            </a:fld>
            <a:endParaRPr lang="ru-RU" altLang="ru-RU"/>
          </a:p>
        </p:txBody>
      </p:sp>
      <p:sp>
        <p:nvSpPr>
          <p:cNvPr id="6" name="Текст 1">
            <a:extLst>
              <a:ext uri="{FF2B5EF4-FFF2-40B4-BE49-F238E27FC236}">
                <a16:creationId xmlns:a16="http://schemas.microsoft.com/office/drawing/2014/main" id="{49020319-E5D3-1E60-5F71-2550BB40B420}"/>
              </a:ext>
            </a:extLst>
          </p:cNvPr>
          <p:cNvSpPr txBox="1">
            <a:spLocks/>
          </p:cNvSpPr>
          <p:nvPr/>
        </p:nvSpPr>
        <p:spPr>
          <a:xfrm>
            <a:off x="73083" y="81126"/>
            <a:ext cx="1077950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/>
              <a:buChar char="•"/>
              <a:tabLst/>
              <a:defRPr sz="14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1pPr>
            <a:lvl2pPr marL="63023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2pPr>
            <a:lvl3pPr marL="1023938" indent="-109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1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4pPr>
            <a:lvl5pPr marL="1917700" indent="-88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EDC00"/>
              </a:buClr>
              <a:buFont typeface="Arial"/>
              <a:buChar char="•"/>
              <a:tabLst/>
              <a:defRPr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Font typeface="Arial"/>
              <a:buNone/>
            </a:pPr>
            <a:r>
              <a:rPr lang="en" sz="1050" dirty="0">
                <a:solidFill>
                  <a:schemeClr val="accent1"/>
                </a:solidFill>
                <a:effectLst/>
              </a:rPr>
              <a:t>NABIX</a:t>
            </a:r>
            <a:r>
              <a:rPr lang="ru-RU" sz="1050" dirty="0">
                <a:solidFill>
                  <a:schemeClr val="accent1"/>
                </a:solidFill>
                <a:effectLst/>
              </a:rPr>
              <a:t> </a:t>
            </a:r>
            <a:r>
              <a:rPr lang="en-US" sz="1050" dirty="0">
                <a:solidFill>
                  <a:schemeClr val="accent1"/>
                </a:solidFill>
                <a:effectLst/>
              </a:rPr>
              <a:t>Platform</a:t>
            </a:r>
            <a:endParaRPr lang="ru-RU" sz="105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716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128D8-CAE4-D485-00FF-DD0F76D0FD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Сервисы </a:t>
            </a:r>
            <a:r>
              <a:rPr lang="en" dirty="0">
                <a:effectLst/>
              </a:rPr>
              <a:t>NABIX Platform</a:t>
            </a:r>
            <a:endParaRPr lang="ru-RU" dirty="0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8B8AD56C-BA9D-DAE7-20FD-B00D78ABB277}"/>
              </a:ext>
            </a:extLst>
          </p:cNvPr>
          <p:cNvSpPr/>
          <p:nvPr/>
        </p:nvSpPr>
        <p:spPr>
          <a:xfrm>
            <a:off x="688741" y="1432624"/>
            <a:ext cx="5400000" cy="730956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effectLst/>
                <a:latin typeface="Onest Medium" pitchFamily="2" charset="0"/>
              </a:rPr>
              <a:t>Сервис управления </a:t>
            </a:r>
            <a:r>
              <a:rPr lang="ru-RU" sz="1400" dirty="0" err="1">
                <a:solidFill>
                  <a:schemeClr val="tx1"/>
                </a:solidFill>
                <a:effectLst/>
                <a:latin typeface="Onest Medium" pitchFamily="2" charset="0"/>
              </a:rPr>
              <a:t>оргструктурой</a:t>
            </a:r>
            <a:br>
              <a:rPr lang="ru-RU" sz="1200" dirty="0">
                <a:solidFill>
                  <a:schemeClr val="tx1"/>
                </a:solidFill>
                <a:latin typeface="Onest" pitchFamily="2" charset="0"/>
              </a:rPr>
            </a:br>
            <a:r>
              <a:rPr lang="ru-RU" sz="1200" dirty="0">
                <a:solidFill>
                  <a:schemeClr val="tx1"/>
                </a:solidFill>
                <a:latin typeface="Onest" pitchFamily="2" charset="0"/>
              </a:rPr>
              <a:t>Помогает у</a:t>
            </a:r>
            <a:r>
              <a:rPr lang="ru-RU" sz="1200" dirty="0">
                <a:solidFill>
                  <a:schemeClr val="tx1"/>
                </a:solidFill>
                <a:effectLst/>
                <a:latin typeface="Onest" pitchFamily="2" charset="0"/>
              </a:rPr>
              <a:t>правлять </a:t>
            </a:r>
            <a:r>
              <a:rPr lang="ru-RU" sz="1200" dirty="0" err="1">
                <a:solidFill>
                  <a:schemeClr val="tx1"/>
                </a:solidFill>
                <a:effectLst/>
                <a:latin typeface="Onest" pitchFamily="2" charset="0"/>
              </a:rPr>
              <a:t>оргструктурой</a:t>
            </a:r>
            <a:r>
              <a:rPr lang="ru-RU" sz="1200" dirty="0">
                <a:solidFill>
                  <a:schemeClr val="tx1"/>
                </a:solidFill>
                <a:effectLst/>
                <a:latin typeface="Onest" pitchFamily="2" charset="0"/>
              </a:rPr>
              <a:t> организации </a:t>
            </a:r>
            <a:br>
              <a:rPr lang="ru-RU" sz="1200" dirty="0">
                <a:solidFill>
                  <a:schemeClr val="tx1"/>
                </a:solidFill>
                <a:effectLst/>
                <a:latin typeface="Onest" pitchFamily="2" charset="0"/>
              </a:rPr>
            </a:br>
            <a:r>
              <a:rPr lang="ru-RU" sz="1200" dirty="0">
                <a:solidFill>
                  <a:schemeClr val="tx1"/>
                </a:solidFill>
                <a:effectLst/>
                <a:latin typeface="Onest" pitchFamily="2" charset="0"/>
              </a:rPr>
              <a:t>и её партнеров.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0E7B9E63-A98B-998E-3C39-C1A2F1479B58}"/>
              </a:ext>
            </a:extLst>
          </p:cNvPr>
          <p:cNvSpPr/>
          <p:nvPr/>
        </p:nvSpPr>
        <p:spPr>
          <a:xfrm>
            <a:off x="688741" y="2221873"/>
            <a:ext cx="5400000" cy="730956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effectLst/>
                <a:latin typeface="Onest Medium" pitchFamily="2" charset="0"/>
              </a:rPr>
              <a:t>Сервис настроек и авторизации </a:t>
            </a:r>
            <a:br>
              <a:rPr lang="ru-RU" sz="1200" dirty="0">
                <a:solidFill>
                  <a:schemeClr val="tx1"/>
                </a:solidFill>
                <a:effectLst/>
                <a:latin typeface="Onest" pitchFamily="2" charset="0"/>
              </a:rPr>
            </a:br>
            <a:r>
              <a:rPr lang="ru-RU" sz="1200" dirty="0">
                <a:solidFill>
                  <a:schemeClr val="tx1"/>
                </a:solidFill>
                <a:effectLst/>
              </a:rPr>
              <a:t>Предоставляет доступ к различным сервисам </a:t>
            </a:r>
            <a:br>
              <a:rPr lang="ru-RU" sz="1200" dirty="0">
                <a:solidFill>
                  <a:schemeClr val="tx1"/>
                </a:solidFill>
                <a:effectLst/>
              </a:rPr>
            </a:br>
            <a:r>
              <a:rPr lang="ru-RU" sz="1200" dirty="0">
                <a:solidFill>
                  <a:schemeClr val="tx1"/>
                </a:solidFill>
                <a:effectLst/>
              </a:rPr>
              <a:t>и действиям пользователям платформы.</a:t>
            </a:r>
            <a:endParaRPr lang="ru-RU" sz="1200" dirty="0">
              <a:solidFill>
                <a:schemeClr val="tx1"/>
              </a:solidFill>
              <a:effectLst/>
              <a:latin typeface="Onest" pitchFamily="2" charset="0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8853D8F2-969D-018B-8E38-ACFC751EB5C8}"/>
              </a:ext>
            </a:extLst>
          </p:cNvPr>
          <p:cNvSpPr/>
          <p:nvPr/>
        </p:nvSpPr>
        <p:spPr>
          <a:xfrm>
            <a:off x="688159" y="3011123"/>
            <a:ext cx="5400000" cy="730956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effectLst/>
                <a:latin typeface="Onest Medium" pitchFamily="2" charset="0"/>
              </a:rPr>
              <a:t>Сервис </a:t>
            </a:r>
            <a:r>
              <a:rPr lang="en" sz="1400" dirty="0">
                <a:solidFill>
                  <a:schemeClr val="tx1"/>
                </a:solidFill>
                <a:effectLst/>
                <a:latin typeface="Onest Medium" pitchFamily="2" charset="0"/>
              </a:rPr>
              <a:t>KPI </a:t>
            </a:r>
            <a:r>
              <a:rPr lang="ru-RU" sz="1400" dirty="0">
                <a:solidFill>
                  <a:schemeClr val="tx1"/>
                </a:solidFill>
                <a:effectLst/>
                <a:latin typeface="Onest Medium" pitchFamily="2" charset="0"/>
              </a:rPr>
              <a:t>и Мотивации</a:t>
            </a:r>
            <a:br>
              <a:rPr lang="ru-RU" sz="1200" dirty="0">
                <a:solidFill>
                  <a:schemeClr val="tx1"/>
                </a:solidFill>
                <a:effectLst/>
                <a:latin typeface="Onest" pitchFamily="2" charset="0"/>
              </a:rPr>
            </a:br>
            <a:r>
              <a:rPr lang="ru-RU" sz="1200" dirty="0">
                <a:solidFill>
                  <a:schemeClr val="tx1"/>
                </a:solidFill>
                <a:effectLst/>
              </a:rPr>
              <a:t>Запуск и администрирование мотивационных программ, выставление плановых показателей, отслеживание своего результата пользователями.</a:t>
            </a:r>
            <a:endParaRPr lang="ru-RU" sz="1200" dirty="0">
              <a:solidFill>
                <a:schemeClr val="tx1"/>
              </a:solidFill>
              <a:effectLst/>
              <a:latin typeface="Onest" pitchFamily="2" charset="0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730E31BA-760C-4278-FAB8-D2A1835E1695}"/>
              </a:ext>
            </a:extLst>
          </p:cNvPr>
          <p:cNvSpPr/>
          <p:nvPr/>
        </p:nvSpPr>
        <p:spPr>
          <a:xfrm>
            <a:off x="688159" y="3800373"/>
            <a:ext cx="5400000" cy="730956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effectLst/>
                <a:latin typeface="Onest Medium" pitchFamily="2" charset="0"/>
              </a:rPr>
              <a:t>Сервис подписи</a:t>
            </a:r>
            <a:br>
              <a:rPr lang="ru-RU" sz="1200" dirty="0">
                <a:solidFill>
                  <a:schemeClr val="tx1"/>
                </a:solidFill>
                <a:effectLst/>
                <a:latin typeface="Onest" pitchFamily="2" charset="0"/>
              </a:rPr>
            </a:br>
            <a:r>
              <a:rPr lang="ru-RU" sz="1200" dirty="0">
                <a:solidFill>
                  <a:schemeClr val="tx1"/>
                </a:solidFill>
                <a:effectLst/>
              </a:rPr>
              <a:t>Подписание документов сотрудниками или компанией </a:t>
            </a:r>
            <a:br>
              <a:rPr lang="ru-RU" sz="1200" dirty="0">
                <a:solidFill>
                  <a:schemeClr val="tx1"/>
                </a:solidFill>
                <a:effectLst/>
              </a:rPr>
            </a:br>
            <a:r>
              <a:rPr lang="ru-RU" sz="1200" dirty="0">
                <a:solidFill>
                  <a:schemeClr val="tx1"/>
                </a:solidFill>
                <a:effectLst/>
              </a:rPr>
              <a:t>с использованием ПЭП или УКЭП.</a:t>
            </a:r>
            <a:endParaRPr lang="ru-RU" sz="1200" dirty="0">
              <a:solidFill>
                <a:schemeClr val="tx1"/>
              </a:solidFill>
              <a:effectLst/>
              <a:latin typeface="Onest" pitchFamily="2" charset="0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55AA24DF-B0E1-6A8D-1713-AD106F2994E9}"/>
              </a:ext>
            </a:extLst>
          </p:cNvPr>
          <p:cNvSpPr/>
          <p:nvPr/>
        </p:nvSpPr>
        <p:spPr>
          <a:xfrm>
            <a:off x="688159" y="4589622"/>
            <a:ext cx="5400000" cy="730956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effectLst/>
                <a:latin typeface="Onest Medium" pitchFamily="2" charset="0"/>
              </a:rPr>
              <a:t>Сервис хранения данных (СХД)</a:t>
            </a:r>
            <a:br>
              <a:rPr lang="ru-RU" sz="1200" dirty="0">
                <a:solidFill>
                  <a:schemeClr val="tx1"/>
                </a:solidFill>
                <a:effectLst/>
                <a:latin typeface="Onest" pitchFamily="2" charset="0"/>
              </a:rPr>
            </a:br>
            <a:r>
              <a:rPr lang="ru-RU" sz="1200" dirty="0">
                <a:solidFill>
                  <a:schemeClr val="tx1"/>
                </a:solidFill>
                <a:effectLst/>
                <a:latin typeface="Onest" pitchFamily="2" charset="0"/>
              </a:rPr>
              <a:t>Хранит файлы и информаци</a:t>
            </a:r>
            <a:r>
              <a:rPr lang="ru-RU" sz="1200" dirty="0">
                <a:solidFill>
                  <a:schemeClr val="tx1"/>
                </a:solidFill>
                <a:latin typeface="Onest" pitchFamily="2" charset="0"/>
              </a:rPr>
              <a:t>ю</a:t>
            </a:r>
            <a:r>
              <a:rPr lang="ru-RU" sz="1200" dirty="0">
                <a:solidFill>
                  <a:schemeClr val="tx1"/>
                </a:solidFill>
                <a:effectLst/>
                <a:latin typeface="Onest" pitchFamily="2" charset="0"/>
              </a:rPr>
              <a:t> о них. 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0A60C18A-AE5E-0463-84B0-B42CA54ED5AC}"/>
              </a:ext>
            </a:extLst>
          </p:cNvPr>
          <p:cNvSpPr/>
          <p:nvPr/>
        </p:nvSpPr>
        <p:spPr>
          <a:xfrm>
            <a:off x="696000" y="5400738"/>
            <a:ext cx="5400000" cy="730956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effectLst/>
                <a:latin typeface="Onest Medium" pitchFamily="2" charset="0"/>
              </a:rPr>
              <a:t>Сервис статистики</a:t>
            </a:r>
            <a:br>
              <a:rPr lang="ru-RU" sz="1200" dirty="0">
                <a:solidFill>
                  <a:schemeClr val="tx1"/>
                </a:solidFill>
                <a:effectLst/>
                <a:latin typeface="Onest" pitchFamily="2" charset="0"/>
              </a:rPr>
            </a:br>
            <a:r>
              <a:rPr lang="ru-RU" sz="1200" dirty="0">
                <a:solidFill>
                  <a:schemeClr val="tx1"/>
                </a:solidFill>
                <a:effectLst/>
              </a:rPr>
              <a:t>Предоставляет доступ к статистике продаж сотрудников </a:t>
            </a:r>
            <a:br>
              <a:rPr lang="ru-RU" sz="1200" dirty="0">
                <a:solidFill>
                  <a:schemeClr val="tx1"/>
                </a:solidFill>
                <a:effectLst/>
              </a:rPr>
            </a:br>
            <a:r>
              <a:rPr lang="ru-RU" sz="1200" dirty="0">
                <a:solidFill>
                  <a:schemeClr val="tx1"/>
                </a:solidFill>
                <a:effectLst/>
              </a:rPr>
              <a:t>с различным уровнем настройки детализации данных.</a:t>
            </a:r>
            <a:endParaRPr lang="ru-RU" sz="1200" dirty="0">
              <a:solidFill>
                <a:schemeClr val="tx1"/>
              </a:solidFill>
              <a:latin typeface="Onest" pitchFamily="2" charset="0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BE036203-8CE5-F2B1-7151-855D87F978CB}"/>
              </a:ext>
            </a:extLst>
          </p:cNvPr>
          <p:cNvSpPr/>
          <p:nvPr/>
        </p:nvSpPr>
        <p:spPr>
          <a:xfrm>
            <a:off x="6293525" y="1432624"/>
            <a:ext cx="5400000" cy="730956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effectLst/>
                <a:latin typeface="Onest Medium" pitchFamily="2" charset="0"/>
              </a:rPr>
              <a:t>Сервис Клиенты </a:t>
            </a:r>
            <a:br>
              <a:rPr lang="ru-RU" sz="1200" dirty="0">
                <a:solidFill>
                  <a:schemeClr val="tx1"/>
                </a:solidFill>
                <a:latin typeface="Onest" pitchFamily="2" charset="0"/>
              </a:rPr>
            </a:br>
            <a:r>
              <a:rPr lang="ru-RU" sz="1200" dirty="0">
                <a:solidFill>
                  <a:schemeClr val="tx1"/>
                </a:solidFill>
                <a:effectLst/>
              </a:rPr>
              <a:t>Работа с клиентскими данными и ограничением видимости </a:t>
            </a:r>
            <a:br>
              <a:rPr lang="ru-RU" sz="1200" dirty="0">
                <a:solidFill>
                  <a:schemeClr val="tx1"/>
                </a:solidFill>
                <a:effectLst/>
              </a:rPr>
            </a:br>
            <a:r>
              <a:rPr lang="ru-RU" sz="1200" dirty="0">
                <a:solidFill>
                  <a:schemeClr val="tx1"/>
                </a:solidFill>
                <a:effectLst/>
              </a:rPr>
              <a:t>данных в соответствии с орг. структурой компании.</a:t>
            </a:r>
            <a:endParaRPr lang="ru-RU" sz="1200" dirty="0">
              <a:solidFill>
                <a:schemeClr val="tx1"/>
              </a:solidFill>
              <a:effectLst/>
              <a:latin typeface="Onest" pitchFamily="2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638526F7-0EF1-A29D-E9D9-AB287B6163C3}"/>
              </a:ext>
            </a:extLst>
          </p:cNvPr>
          <p:cNvSpPr/>
          <p:nvPr/>
        </p:nvSpPr>
        <p:spPr>
          <a:xfrm>
            <a:off x="6293525" y="2223524"/>
            <a:ext cx="5400000" cy="730956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effectLst/>
                <a:latin typeface="Onest Medium" pitchFamily="2" charset="0"/>
              </a:rPr>
              <a:t>Инвестиционное консультирование</a:t>
            </a:r>
            <a:br>
              <a:rPr lang="ru-RU" sz="1200" dirty="0">
                <a:solidFill>
                  <a:schemeClr val="tx1"/>
                </a:solidFill>
                <a:effectLst/>
                <a:latin typeface="Onest" pitchFamily="2" charset="0"/>
              </a:rPr>
            </a:br>
            <a:r>
              <a:rPr lang="ru-RU" sz="1200" dirty="0">
                <a:solidFill>
                  <a:schemeClr val="tx1"/>
                </a:solidFill>
                <a:effectLst/>
              </a:rPr>
              <a:t>Автоматизация формирования, отправки и хранения </a:t>
            </a:r>
            <a:br>
              <a:rPr lang="en-US" sz="1200" dirty="0">
                <a:solidFill>
                  <a:schemeClr val="tx1"/>
                </a:solidFill>
                <a:effectLst/>
              </a:rPr>
            </a:br>
            <a:r>
              <a:rPr lang="ru-RU" sz="1200" dirty="0">
                <a:solidFill>
                  <a:schemeClr val="tx1"/>
                </a:solidFill>
                <a:effectLst/>
              </a:rPr>
              <a:t>инвестиционных рекомендаций по портфелю клиента.</a:t>
            </a:r>
            <a:endParaRPr lang="ru-RU" sz="1200" dirty="0">
              <a:solidFill>
                <a:schemeClr val="tx1"/>
              </a:solidFill>
              <a:latin typeface="Onest" pitchFamily="2" charset="0"/>
            </a:endParaRP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4DEA8D75-EAC0-C06F-D215-BB777217B395}"/>
              </a:ext>
            </a:extLst>
          </p:cNvPr>
          <p:cNvSpPr/>
          <p:nvPr/>
        </p:nvSpPr>
        <p:spPr>
          <a:xfrm>
            <a:off x="6293525" y="3012773"/>
            <a:ext cx="5400000" cy="730956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effectLst/>
                <a:latin typeface="Onest Medium" pitchFamily="2" charset="0"/>
              </a:rPr>
              <a:t>Сервис уведомлений</a:t>
            </a:r>
            <a:br>
              <a:rPr lang="ru-RU" sz="1200" dirty="0">
                <a:solidFill>
                  <a:schemeClr val="tx1"/>
                </a:solidFill>
                <a:latin typeface="Onest" pitchFamily="2" charset="0"/>
              </a:rPr>
            </a:br>
            <a:r>
              <a:rPr lang="ru-RU" sz="1200" dirty="0">
                <a:solidFill>
                  <a:schemeClr val="tx1"/>
                </a:solidFill>
                <a:effectLst/>
              </a:rPr>
              <a:t>Управление всеми уведомлениями платформы, </a:t>
            </a:r>
            <a:br>
              <a:rPr lang="ru-RU" sz="1200" dirty="0">
                <a:solidFill>
                  <a:schemeClr val="tx1"/>
                </a:solidFill>
                <a:effectLst/>
              </a:rPr>
            </a:br>
            <a:r>
              <a:rPr lang="ru-RU" sz="1200" dirty="0">
                <a:solidFill>
                  <a:schemeClr val="tx1"/>
                </a:solidFill>
                <a:effectLst/>
              </a:rPr>
              <a:t>отправляемых по электронной почте или SMS-сообщениям.</a:t>
            </a:r>
            <a:endParaRPr lang="ru-RU" sz="1200" dirty="0">
              <a:solidFill>
                <a:schemeClr val="tx1"/>
              </a:solidFill>
              <a:effectLst/>
              <a:latin typeface="Onest" pitchFamily="2" charset="0"/>
            </a:endParaRP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9D2EC410-D120-3F50-7B54-9B8E35077C5E}"/>
              </a:ext>
            </a:extLst>
          </p:cNvPr>
          <p:cNvSpPr/>
          <p:nvPr/>
        </p:nvSpPr>
        <p:spPr>
          <a:xfrm>
            <a:off x="6293525" y="3802023"/>
            <a:ext cx="5400000" cy="730956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Onest Medium" pitchFamily="2" charset="0"/>
              </a:rPr>
              <a:t>Сервис д</a:t>
            </a:r>
            <a:r>
              <a:rPr lang="ru-RU" sz="1400" dirty="0">
                <a:solidFill>
                  <a:schemeClr val="tx1"/>
                </a:solidFill>
                <a:effectLst/>
                <a:latin typeface="Onest Medium" pitchFamily="2" charset="0"/>
              </a:rPr>
              <a:t>окументооборота</a:t>
            </a:r>
            <a:br>
              <a:rPr lang="ru-RU" sz="1200" dirty="0">
                <a:solidFill>
                  <a:schemeClr val="tx1"/>
                </a:solidFill>
                <a:effectLst/>
                <a:latin typeface="Onest" pitchFamily="2" charset="0"/>
              </a:rPr>
            </a:br>
            <a:r>
              <a:rPr lang="ru-RU" sz="1200" dirty="0">
                <a:solidFill>
                  <a:schemeClr val="tx1"/>
                </a:solidFill>
                <a:effectLst/>
              </a:rPr>
              <a:t>ЭДО сотрудников с компанией. Согласование и подписание документов с возможностью оставить комментарий </a:t>
            </a:r>
            <a:br>
              <a:rPr lang="en-US" sz="1200" dirty="0">
                <a:solidFill>
                  <a:schemeClr val="tx1"/>
                </a:solidFill>
                <a:effectLst/>
              </a:rPr>
            </a:br>
            <a:r>
              <a:rPr lang="ru-RU" sz="1200" dirty="0">
                <a:solidFill>
                  <a:schemeClr val="tx1"/>
                </a:solidFill>
                <a:effectLst/>
              </a:rPr>
              <a:t>и посмотреть историю изменения статусов документа.</a:t>
            </a:r>
            <a:endParaRPr lang="ru-RU" sz="1200" dirty="0">
              <a:solidFill>
                <a:schemeClr val="tx1"/>
              </a:solidFill>
              <a:latin typeface="Onest" pitchFamily="2" charset="0"/>
            </a:endParaRPr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709B0664-6AF4-FE80-BC30-199CA1C364D4}"/>
              </a:ext>
            </a:extLst>
          </p:cNvPr>
          <p:cNvSpPr/>
          <p:nvPr/>
        </p:nvSpPr>
        <p:spPr>
          <a:xfrm>
            <a:off x="6292943" y="4609133"/>
            <a:ext cx="5400000" cy="730956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effectLst/>
                <a:latin typeface="Onest Medium" pitchFamily="2" charset="0"/>
              </a:rPr>
              <a:t>Сервис персональных данных (</a:t>
            </a:r>
            <a:r>
              <a:rPr lang="ru-RU" sz="1400" dirty="0" err="1">
                <a:solidFill>
                  <a:schemeClr val="tx1"/>
                </a:solidFill>
                <a:effectLst/>
                <a:latin typeface="Onest Medium" pitchFamily="2" charset="0"/>
              </a:rPr>
              <a:t>ПДн</a:t>
            </a:r>
            <a:r>
              <a:rPr lang="ru-RU" sz="1400" dirty="0">
                <a:solidFill>
                  <a:schemeClr val="tx1"/>
                </a:solidFill>
                <a:effectLst/>
                <a:latin typeface="Onest Medium" pitchFamily="2" charset="0"/>
              </a:rPr>
              <a:t>)</a:t>
            </a:r>
            <a:br>
              <a:rPr lang="ru-RU" sz="1200" dirty="0">
                <a:solidFill>
                  <a:schemeClr val="tx1"/>
                </a:solidFill>
                <a:effectLst/>
                <a:latin typeface="Onest" pitchFamily="2" charset="0"/>
              </a:rPr>
            </a:br>
            <a:r>
              <a:rPr lang="ru-RU" sz="1200" dirty="0">
                <a:solidFill>
                  <a:schemeClr val="tx1"/>
                </a:solidFill>
                <a:effectLst/>
                <a:latin typeface="Onest" pitchFamily="2" charset="0"/>
              </a:rPr>
              <a:t>Дает доступ к персональным данным сотрудников, </a:t>
            </a:r>
            <a:br>
              <a:rPr lang="ru-RU" sz="1200" dirty="0">
                <a:solidFill>
                  <a:schemeClr val="tx1"/>
                </a:solidFill>
                <a:effectLst/>
                <a:latin typeface="Onest" pitchFamily="2" charset="0"/>
              </a:rPr>
            </a:br>
            <a:r>
              <a:rPr lang="ru-RU" sz="1200" dirty="0">
                <a:solidFill>
                  <a:schemeClr val="tx1"/>
                </a:solidFill>
                <a:effectLst/>
                <a:latin typeface="Onest" pitchFamily="2" charset="0"/>
              </a:rPr>
              <a:t>клиентов, других пользователей.</a:t>
            </a:r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629439CD-7425-7C20-DD00-BC3F649E0E89}"/>
              </a:ext>
            </a:extLst>
          </p:cNvPr>
          <p:cNvSpPr/>
          <p:nvPr/>
        </p:nvSpPr>
        <p:spPr>
          <a:xfrm>
            <a:off x="6292943" y="5398382"/>
            <a:ext cx="5400000" cy="730956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effectLst/>
                <a:latin typeface="Onest Medium" pitchFamily="2" charset="0"/>
              </a:rPr>
              <a:t>Интеграционный модуль</a:t>
            </a:r>
            <a:br>
              <a:rPr lang="ru-RU" sz="1200" dirty="0">
                <a:solidFill>
                  <a:schemeClr val="tx1"/>
                </a:solidFill>
                <a:latin typeface="Onest" pitchFamily="2" charset="0"/>
              </a:rPr>
            </a:br>
            <a:r>
              <a:rPr lang="ru-RU" sz="1200" dirty="0">
                <a:solidFill>
                  <a:schemeClr val="tx1"/>
                </a:solidFill>
                <a:effectLst/>
                <a:latin typeface="Onest" pitchFamily="2" charset="0"/>
              </a:rPr>
              <a:t>Обеспечивает внутренние сервисы платформы данными, полученными из внешних источников. </a:t>
            </a:r>
            <a:endParaRPr lang="ru-RU" sz="1200" dirty="0">
              <a:solidFill>
                <a:schemeClr val="tx1"/>
              </a:solidFill>
              <a:latin typeface="Onest" pitchFamily="2" charset="0"/>
            </a:endParaRPr>
          </a:p>
        </p:txBody>
      </p:sp>
      <p:sp>
        <p:nvSpPr>
          <p:cNvPr id="29" name="Текст 1">
            <a:extLst>
              <a:ext uri="{FF2B5EF4-FFF2-40B4-BE49-F238E27FC236}">
                <a16:creationId xmlns:a16="http://schemas.microsoft.com/office/drawing/2014/main" id="{EDDEA2B8-7006-6CFB-71EE-4B1BD5E6118F}"/>
              </a:ext>
            </a:extLst>
          </p:cNvPr>
          <p:cNvSpPr txBox="1">
            <a:spLocks/>
          </p:cNvSpPr>
          <p:nvPr/>
        </p:nvSpPr>
        <p:spPr>
          <a:xfrm>
            <a:off x="5483932" y="1537403"/>
            <a:ext cx="532219" cy="57314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/>
              <a:buChar char="•"/>
              <a:tabLst/>
              <a:defRPr sz="14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1pPr>
            <a:lvl2pPr marL="63023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2pPr>
            <a:lvl3pPr marL="1023938" indent="-109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1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4pPr>
            <a:lvl5pPr marL="1917700" indent="-88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EDC00"/>
              </a:buClr>
              <a:buFont typeface="Arial"/>
              <a:buChar char="•"/>
              <a:tabLst/>
              <a:defRPr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300"/>
              </a:spcBef>
              <a:buFont typeface="Arial"/>
              <a:buNone/>
            </a:pPr>
            <a:r>
              <a:rPr lang="ru-RU" sz="3200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30" name="Текст 1">
            <a:extLst>
              <a:ext uri="{FF2B5EF4-FFF2-40B4-BE49-F238E27FC236}">
                <a16:creationId xmlns:a16="http://schemas.microsoft.com/office/drawing/2014/main" id="{7AC23397-E2A1-0C88-5912-5C93E1A0E9F9}"/>
              </a:ext>
            </a:extLst>
          </p:cNvPr>
          <p:cNvSpPr txBox="1">
            <a:spLocks/>
          </p:cNvSpPr>
          <p:nvPr/>
        </p:nvSpPr>
        <p:spPr>
          <a:xfrm>
            <a:off x="5483932" y="2319698"/>
            <a:ext cx="532219" cy="57314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/>
              <a:buChar char="•"/>
              <a:tabLst/>
              <a:defRPr sz="14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1pPr>
            <a:lvl2pPr marL="63023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2pPr>
            <a:lvl3pPr marL="1023938" indent="-109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1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4pPr>
            <a:lvl5pPr marL="1917700" indent="-88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EDC00"/>
              </a:buClr>
              <a:buFont typeface="Arial"/>
              <a:buChar char="•"/>
              <a:tabLst/>
              <a:defRPr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300"/>
              </a:spcBef>
              <a:buFont typeface="Arial"/>
              <a:buNone/>
            </a:pPr>
            <a:r>
              <a:rPr lang="ru-RU" sz="3200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1" name="Текст 1">
            <a:extLst>
              <a:ext uri="{FF2B5EF4-FFF2-40B4-BE49-F238E27FC236}">
                <a16:creationId xmlns:a16="http://schemas.microsoft.com/office/drawing/2014/main" id="{F7EF0C66-C98A-1403-3670-E432BAFA1164}"/>
              </a:ext>
            </a:extLst>
          </p:cNvPr>
          <p:cNvSpPr txBox="1">
            <a:spLocks/>
          </p:cNvSpPr>
          <p:nvPr/>
        </p:nvSpPr>
        <p:spPr>
          <a:xfrm>
            <a:off x="5483932" y="3101994"/>
            <a:ext cx="532219" cy="57314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/>
              <a:buChar char="•"/>
              <a:tabLst/>
              <a:defRPr sz="14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1pPr>
            <a:lvl2pPr marL="63023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2pPr>
            <a:lvl3pPr marL="1023938" indent="-109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1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4pPr>
            <a:lvl5pPr marL="1917700" indent="-88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EDC00"/>
              </a:buClr>
              <a:buFont typeface="Arial"/>
              <a:buChar char="•"/>
              <a:tabLst/>
              <a:defRPr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300"/>
              </a:spcBef>
              <a:buFont typeface="Arial"/>
              <a:buNone/>
            </a:pPr>
            <a:r>
              <a:rPr lang="ru-RU" sz="3200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2" name="Текст 1">
            <a:extLst>
              <a:ext uri="{FF2B5EF4-FFF2-40B4-BE49-F238E27FC236}">
                <a16:creationId xmlns:a16="http://schemas.microsoft.com/office/drawing/2014/main" id="{77F367A6-3F08-ACDB-195D-46F4B55CFAF1}"/>
              </a:ext>
            </a:extLst>
          </p:cNvPr>
          <p:cNvSpPr txBox="1">
            <a:spLocks/>
          </p:cNvSpPr>
          <p:nvPr/>
        </p:nvSpPr>
        <p:spPr>
          <a:xfrm>
            <a:off x="5483932" y="3920389"/>
            <a:ext cx="532219" cy="57314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/>
              <a:buChar char="•"/>
              <a:tabLst/>
              <a:defRPr sz="14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1pPr>
            <a:lvl2pPr marL="63023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2pPr>
            <a:lvl3pPr marL="1023938" indent="-109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1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4pPr>
            <a:lvl5pPr marL="1917700" indent="-88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EDC00"/>
              </a:buClr>
              <a:buFont typeface="Arial"/>
              <a:buChar char="•"/>
              <a:tabLst/>
              <a:defRPr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300"/>
              </a:spcBef>
              <a:buFont typeface="Arial"/>
              <a:buNone/>
            </a:pPr>
            <a:r>
              <a:rPr lang="ru-RU" sz="3200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33" name="Текст 1">
            <a:extLst>
              <a:ext uri="{FF2B5EF4-FFF2-40B4-BE49-F238E27FC236}">
                <a16:creationId xmlns:a16="http://schemas.microsoft.com/office/drawing/2014/main" id="{14FC9898-9930-BEA2-2D70-B9C05172F0D9}"/>
              </a:ext>
            </a:extLst>
          </p:cNvPr>
          <p:cNvSpPr txBox="1">
            <a:spLocks/>
          </p:cNvSpPr>
          <p:nvPr/>
        </p:nvSpPr>
        <p:spPr>
          <a:xfrm>
            <a:off x="5483932" y="4656844"/>
            <a:ext cx="532219" cy="57314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/>
              <a:buChar char="•"/>
              <a:tabLst/>
              <a:defRPr sz="14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1pPr>
            <a:lvl2pPr marL="63023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2pPr>
            <a:lvl3pPr marL="1023938" indent="-109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1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4pPr>
            <a:lvl5pPr marL="1917700" indent="-88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EDC00"/>
              </a:buClr>
              <a:buFont typeface="Arial"/>
              <a:buChar char="•"/>
              <a:tabLst/>
              <a:defRPr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300"/>
              </a:spcBef>
              <a:buFont typeface="Arial"/>
              <a:buNone/>
            </a:pPr>
            <a:r>
              <a:rPr lang="ru-RU" sz="3200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34" name="Текст 1">
            <a:extLst>
              <a:ext uri="{FF2B5EF4-FFF2-40B4-BE49-F238E27FC236}">
                <a16:creationId xmlns:a16="http://schemas.microsoft.com/office/drawing/2014/main" id="{5BE80274-0843-17AB-FD11-462CDE0A2F11}"/>
              </a:ext>
            </a:extLst>
          </p:cNvPr>
          <p:cNvSpPr txBox="1">
            <a:spLocks/>
          </p:cNvSpPr>
          <p:nvPr/>
        </p:nvSpPr>
        <p:spPr>
          <a:xfrm>
            <a:off x="5483932" y="5481838"/>
            <a:ext cx="532219" cy="57314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/>
              <a:buChar char="•"/>
              <a:tabLst/>
              <a:defRPr sz="14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1pPr>
            <a:lvl2pPr marL="63023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2pPr>
            <a:lvl3pPr marL="1023938" indent="-109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1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4pPr>
            <a:lvl5pPr marL="1917700" indent="-88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EDC00"/>
              </a:buClr>
              <a:buFont typeface="Arial"/>
              <a:buChar char="•"/>
              <a:tabLst/>
              <a:defRPr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300"/>
              </a:spcBef>
              <a:buFont typeface="Arial"/>
              <a:buNone/>
            </a:pPr>
            <a:r>
              <a:rPr lang="ru-RU" sz="3200" dirty="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35" name="Текст 1">
            <a:extLst>
              <a:ext uri="{FF2B5EF4-FFF2-40B4-BE49-F238E27FC236}">
                <a16:creationId xmlns:a16="http://schemas.microsoft.com/office/drawing/2014/main" id="{71FB68ED-BEE8-E204-BF25-DC64BE37B796}"/>
              </a:ext>
            </a:extLst>
          </p:cNvPr>
          <p:cNvSpPr txBox="1">
            <a:spLocks/>
          </p:cNvSpPr>
          <p:nvPr/>
        </p:nvSpPr>
        <p:spPr>
          <a:xfrm>
            <a:off x="11089298" y="1529811"/>
            <a:ext cx="532219" cy="57314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/>
              <a:buChar char="•"/>
              <a:tabLst/>
              <a:defRPr sz="14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1pPr>
            <a:lvl2pPr marL="63023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2pPr>
            <a:lvl3pPr marL="1023938" indent="-109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1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4pPr>
            <a:lvl5pPr marL="1917700" indent="-88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EDC00"/>
              </a:buClr>
              <a:buFont typeface="Arial"/>
              <a:buChar char="•"/>
              <a:tabLst/>
              <a:defRPr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300"/>
              </a:spcBef>
              <a:buFont typeface="Arial"/>
              <a:buNone/>
            </a:pPr>
            <a:r>
              <a:rPr lang="ru-RU" sz="3200" dirty="0">
                <a:solidFill>
                  <a:schemeClr val="bg1"/>
                </a:solidFill>
              </a:rPr>
              <a:t>07</a:t>
            </a:r>
          </a:p>
        </p:txBody>
      </p:sp>
      <p:sp>
        <p:nvSpPr>
          <p:cNvPr id="36" name="Текст 1">
            <a:extLst>
              <a:ext uri="{FF2B5EF4-FFF2-40B4-BE49-F238E27FC236}">
                <a16:creationId xmlns:a16="http://schemas.microsoft.com/office/drawing/2014/main" id="{418D5855-90C7-7E65-35B5-DA09AC2EF697}"/>
              </a:ext>
            </a:extLst>
          </p:cNvPr>
          <p:cNvSpPr txBox="1">
            <a:spLocks/>
          </p:cNvSpPr>
          <p:nvPr/>
        </p:nvSpPr>
        <p:spPr>
          <a:xfrm>
            <a:off x="11064552" y="2306625"/>
            <a:ext cx="532219" cy="57314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/>
              <a:buChar char="•"/>
              <a:tabLst/>
              <a:defRPr sz="14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1pPr>
            <a:lvl2pPr marL="63023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2pPr>
            <a:lvl3pPr marL="1023938" indent="-109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1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4pPr>
            <a:lvl5pPr marL="1917700" indent="-88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EDC00"/>
              </a:buClr>
              <a:buFont typeface="Arial"/>
              <a:buChar char="•"/>
              <a:tabLst/>
              <a:defRPr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300"/>
              </a:spcBef>
              <a:buFont typeface="Arial"/>
              <a:buNone/>
            </a:pPr>
            <a:r>
              <a:rPr lang="ru-RU" sz="3200" dirty="0">
                <a:solidFill>
                  <a:schemeClr val="bg1"/>
                </a:solidFill>
              </a:rPr>
              <a:t>08</a:t>
            </a:r>
          </a:p>
        </p:txBody>
      </p:sp>
      <p:sp>
        <p:nvSpPr>
          <p:cNvPr id="37" name="Текст 1">
            <a:extLst>
              <a:ext uri="{FF2B5EF4-FFF2-40B4-BE49-F238E27FC236}">
                <a16:creationId xmlns:a16="http://schemas.microsoft.com/office/drawing/2014/main" id="{E39B3054-3B07-1A5D-40EB-6FF37A863823}"/>
              </a:ext>
            </a:extLst>
          </p:cNvPr>
          <p:cNvSpPr txBox="1">
            <a:spLocks/>
          </p:cNvSpPr>
          <p:nvPr/>
        </p:nvSpPr>
        <p:spPr>
          <a:xfrm>
            <a:off x="11064552" y="3088920"/>
            <a:ext cx="532219" cy="57314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/>
              <a:buChar char="•"/>
              <a:tabLst/>
              <a:defRPr sz="14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1pPr>
            <a:lvl2pPr marL="63023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2pPr>
            <a:lvl3pPr marL="1023938" indent="-109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1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4pPr>
            <a:lvl5pPr marL="1917700" indent="-88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EDC00"/>
              </a:buClr>
              <a:buFont typeface="Arial"/>
              <a:buChar char="•"/>
              <a:tabLst/>
              <a:defRPr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300"/>
              </a:spcBef>
              <a:buFont typeface="Arial"/>
              <a:buNone/>
            </a:pPr>
            <a:r>
              <a:rPr lang="ru-RU" sz="3200" dirty="0">
                <a:solidFill>
                  <a:schemeClr val="bg1"/>
                </a:solidFill>
              </a:rPr>
              <a:t>09</a:t>
            </a:r>
          </a:p>
        </p:txBody>
      </p:sp>
      <p:sp>
        <p:nvSpPr>
          <p:cNvPr id="38" name="Текст 1">
            <a:extLst>
              <a:ext uri="{FF2B5EF4-FFF2-40B4-BE49-F238E27FC236}">
                <a16:creationId xmlns:a16="http://schemas.microsoft.com/office/drawing/2014/main" id="{C43A6A64-AFA2-0540-ACD4-102F7BA7A6A2}"/>
              </a:ext>
            </a:extLst>
          </p:cNvPr>
          <p:cNvSpPr txBox="1">
            <a:spLocks/>
          </p:cNvSpPr>
          <p:nvPr/>
        </p:nvSpPr>
        <p:spPr>
          <a:xfrm>
            <a:off x="11064552" y="3871216"/>
            <a:ext cx="532219" cy="57314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/>
              <a:buChar char="•"/>
              <a:tabLst/>
              <a:defRPr sz="14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1pPr>
            <a:lvl2pPr marL="63023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2pPr>
            <a:lvl3pPr marL="1023938" indent="-109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1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4pPr>
            <a:lvl5pPr marL="1917700" indent="-88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EDC00"/>
              </a:buClr>
              <a:buFont typeface="Arial"/>
              <a:buChar char="•"/>
              <a:tabLst/>
              <a:defRPr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300"/>
              </a:spcBef>
              <a:buFont typeface="Arial"/>
              <a:buNone/>
            </a:pPr>
            <a:r>
              <a:rPr lang="ru-RU" sz="32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0" name="Текст 1">
            <a:extLst>
              <a:ext uri="{FF2B5EF4-FFF2-40B4-BE49-F238E27FC236}">
                <a16:creationId xmlns:a16="http://schemas.microsoft.com/office/drawing/2014/main" id="{33EA2028-5CDF-A5CE-4569-B24E3CAD002F}"/>
              </a:ext>
            </a:extLst>
          </p:cNvPr>
          <p:cNvSpPr txBox="1">
            <a:spLocks/>
          </p:cNvSpPr>
          <p:nvPr/>
        </p:nvSpPr>
        <p:spPr>
          <a:xfrm>
            <a:off x="11064552" y="4654678"/>
            <a:ext cx="532219" cy="49244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/>
              <a:buChar char="•"/>
              <a:tabLst/>
              <a:defRPr sz="14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1pPr>
            <a:lvl2pPr marL="63023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2pPr>
            <a:lvl3pPr marL="1023938" indent="-109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1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4pPr>
            <a:lvl5pPr marL="1917700" indent="-88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EDC00"/>
              </a:buClr>
              <a:buFont typeface="Arial"/>
              <a:buChar char="•"/>
              <a:tabLst/>
              <a:defRPr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300"/>
              </a:spcBef>
              <a:buFont typeface="Arial"/>
              <a:buNone/>
            </a:pPr>
            <a:r>
              <a:rPr lang="ru-RU" sz="32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1" name="Текст 1">
            <a:extLst>
              <a:ext uri="{FF2B5EF4-FFF2-40B4-BE49-F238E27FC236}">
                <a16:creationId xmlns:a16="http://schemas.microsoft.com/office/drawing/2014/main" id="{62D7CE82-466C-8707-6932-5FE39DEEB61A}"/>
              </a:ext>
            </a:extLst>
          </p:cNvPr>
          <p:cNvSpPr txBox="1">
            <a:spLocks/>
          </p:cNvSpPr>
          <p:nvPr/>
        </p:nvSpPr>
        <p:spPr>
          <a:xfrm>
            <a:off x="11064552" y="5479672"/>
            <a:ext cx="532219" cy="49244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/>
              <a:buChar char="•"/>
              <a:tabLst/>
              <a:defRPr sz="14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1pPr>
            <a:lvl2pPr marL="63023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2pPr>
            <a:lvl3pPr marL="1023938" indent="-109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1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4pPr>
            <a:lvl5pPr marL="1917700" indent="-88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EDC00"/>
              </a:buClr>
              <a:buFont typeface="Arial"/>
              <a:buChar char="•"/>
              <a:tabLst/>
              <a:defRPr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300"/>
              </a:spcBef>
              <a:buFont typeface="Arial"/>
              <a:buNone/>
            </a:pPr>
            <a:r>
              <a:rPr lang="ru-RU" sz="3200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980ADD-1E30-D637-56EE-1A3471552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905CBD-CE7A-5547-B1D4-D54BF5BDB19B}" type="slidenum">
              <a:rPr lang="ru-RU" altLang="ru-RU" smtClean="0"/>
              <a:pPr/>
              <a:t>22</a:t>
            </a:fld>
            <a:endParaRPr lang="ru-RU" altLang="ru-RU"/>
          </a:p>
        </p:txBody>
      </p:sp>
      <p:sp>
        <p:nvSpPr>
          <p:cNvPr id="6" name="Текст 1">
            <a:extLst>
              <a:ext uri="{FF2B5EF4-FFF2-40B4-BE49-F238E27FC236}">
                <a16:creationId xmlns:a16="http://schemas.microsoft.com/office/drawing/2014/main" id="{F7399641-D0C8-DA53-189F-96A9A392DE7A}"/>
              </a:ext>
            </a:extLst>
          </p:cNvPr>
          <p:cNvSpPr txBox="1">
            <a:spLocks/>
          </p:cNvSpPr>
          <p:nvPr/>
        </p:nvSpPr>
        <p:spPr>
          <a:xfrm>
            <a:off x="73083" y="81126"/>
            <a:ext cx="1077950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/>
              <a:buChar char="•"/>
              <a:tabLst/>
              <a:defRPr sz="14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1pPr>
            <a:lvl2pPr marL="63023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2pPr>
            <a:lvl3pPr marL="1023938" indent="-109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1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4pPr>
            <a:lvl5pPr marL="1917700" indent="-88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EDC00"/>
              </a:buClr>
              <a:buFont typeface="Arial"/>
              <a:buChar char="•"/>
              <a:tabLst/>
              <a:defRPr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Font typeface="Arial"/>
              <a:buNone/>
            </a:pPr>
            <a:r>
              <a:rPr lang="en" sz="105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NABIX</a:t>
            </a:r>
            <a:r>
              <a:rPr lang="ru-RU" sz="105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en-US" sz="105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Platform</a:t>
            </a:r>
            <a:endParaRPr lang="ru-RU" sz="105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425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CB722B-4534-AFAA-2AF0-CA1A91607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95" y="549275"/>
            <a:ext cx="10980668" cy="506485"/>
          </a:xfrm>
        </p:spPr>
        <p:txBody>
          <a:bodyPr/>
          <a:lstStyle/>
          <a:p>
            <a:r>
              <a:rPr lang="ru-RU" dirty="0">
                <a:effectLst/>
              </a:rPr>
              <a:t>Кейс: Ингосстрах Жизнь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15BA00-43DD-5227-0C4F-A0F6D8B0C0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1825" y="4172333"/>
            <a:ext cx="5940665" cy="1751762"/>
          </a:xfrm>
        </p:spPr>
        <p:txBody>
          <a:bodyPr/>
          <a:lstStyle/>
          <a:p>
            <a:pPr marL="11113" indent="0">
              <a:spcBef>
                <a:spcPts val="300"/>
              </a:spcBef>
              <a:buNone/>
            </a:pPr>
            <a:r>
              <a:rPr lang="ru-RU" sz="1400" dirty="0">
                <a:effectLst/>
                <a:latin typeface="Onest Medium" pitchFamily="2" charset="0"/>
              </a:rPr>
              <a:t>Задачи</a:t>
            </a:r>
            <a:endParaRPr lang="ru-RU" sz="1400" dirty="0">
              <a:latin typeface="Onest Medium" pitchFamily="2" charset="0"/>
            </a:endParaRPr>
          </a:p>
          <a:p>
            <a:pPr marL="177800" indent="-166688">
              <a:spcBef>
                <a:spcPts val="300"/>
              </a:spcBef>
            </a:pPr>
            <a:r>
              <a:rPr lang="ru-RU" sz="1400" dirty="0">
                <a:effectLst/>
                <a:ea typeface="Noto Sans Symbols"/>
                <a:cs typeface="Noto Sans Symbols"/>
              </a:rPr>
              <a:t>упростить и повысить оперативность и прозрачность взаимодействия агентов с компанией</a:t>
            </a:r>
          </a:p>
          <a:p>
            <a:pPr marL="177800" lvl="0" indent="-16668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ea typeface="Noto Sans Symbols"/>
                <a:cs typeface="Noto Sans Symbols"/>
              </a:rPr>
              <a:t>повысить информированность агентов о их результатах деятельности и значениях показателей</a:t>
            </a:r>
          </a:p>
          <a:p>
            <a:pPr marL="177800" lvl="0" indent="-16668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ea typeface="Noto Sans Symbols"/>
                <a:cs typeface="Noto Sans Symbols"/>
              </a:rPr>
              <a:t>повысить мотивацию агентов к улучшению их личных результатов</a:t>
            </a:r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9B64EB83-D7F7-3B6C-1464-9B858E70E58A}"/>
              </a:ext>
            </a:extLst>
          </p:cNvPr>
          <p:cNvSpPr/>
          <p:nvPr/>
        </p:nvSpPr>
        <p:spPr>
          <a:xfrm>
            <a:off x="6980367" y="1260140"/>
            <a:ext cx="4959428" cy="5409220"/>
          </a:xfrm>
          <a:prstGeom prst="roundRect">
            <a:avLst>
              <a:gd name="adj" fmla="val 5615"/>
            </a:avLst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0" dirty="0">
              <a:solidFill>
                <a:schemeClr val="bg1"/>
              </a:solidFill>
              <a:effectLst/>
              <a:latin typeface="Onest" pitchFamily="2" charset="0"/>
            </a:endParaRPr>
          </a:p>
        </p:txBody>
      </p:sp>
      <p:sp>
        <p:nvSpPr>
          <p:cNvPr id="6" name="Текст 6">
            <a:extLst>
              <a:ext uri="{FF2B5EF4-FFF2-40B4-BE49-F238E27FC236}">
                <a16:creationId xmlns:a16="http://schemas.microsoft.com/office/drawing/2014/main" id="{F82CDBD6-34F3-3E4E-DDDF-28A613115152}"/>
              </a:ext>
            </a:extLst>
          </p:cNvPr>
          <p:cNvSpPr txBox="1">
            <a:spLocks/>
          </p:cNvSpPr>
          <p:nvPr/>
        </p:nvSpPr>
        <p:spPr>
          <a:xfrm>
            <a:off x="7140116" y="1383842"/>
            <a:ext cx="4711938" cy="4753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/>
              <a:buChar char="•"/>
              <a:tabLst/>
              <a:defRPr sz="16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1pPr>
            <a:lvl2pPr marL="63023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4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2pPr>
            <a:lvl3pPr marL="1023938" indent="-109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EDC00"/>
              </a:buClr>
              <a:buSzTx/>
              <a:buFont typeface="Arial"/>
              <a:buNone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4pPr>
            <a:lvl5pPr marL="1917700" indent="-88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EDC00"/>
              </a:buClr>
              <a:buFont typeface="Arial"/>
              <a:buChar char="•"/>
              <a:tabLst/>
              <a:defRPr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Font typeface="Arial"/>
              <a:buNone/>
            </a:pPr>
            <a:r>
              <a:rPr lang="ru-RU" dirty="0">
                <a:solidFill>
                  <a:srgbClr val="D13884"/>
                </a:solidFill>
                <a:latin typeface="Onest Medium" pitchFamily="2" charset="0"/>
              </a:rPr>
              <a:t>Реализация</a:t>
            </a:r>
          </a:p>
          <a:p>
            <a:pPr marL="0" indent="0">
              <a:spcBef>
                <a:spcPts val="300"/>
              </a:spcBef>
              <a:buFont typeface="Arial"/>
              <a:buNone/>
            </a:pPr>
            <a:r>
              <a:rPr lang="ru-RU" sz="1400" dirty="0">
                <a:solidFill>
                  <a:schemeClr val="bg1"/>
                </a:solidFill>
                <a:effectLst/>
                <a:latin typeface="Onest Medium" pitchFamily="2" charset="0"/>
                <a:ea typeface="Arial" panose="020B0604020202020204" pitchFamily="34" charset="0"/>
              </a:rPr>
              <a:t>Работа со статистической информацией</a:t>
            </a:r>
            <a:endParaRPr lang="ru-RU" sz="1400" dirty="0">
              <a:solidFill>
                <a:schemeClr val="bg1"/>
              </a:solidFill>
              <a:latin typeface="Onest Medium" pitchFamily="2" charset="0"/>
              <a:ea typeface="Arial" panose="020B0604020202020204" pitchFamily="34" charset="0"/>
            </a:endParaRPr>
          </a:p>
          <a:p>
            <a:pPr>
              <a:spcBef>
                <a:spcPts val="300"/>
              </a:spcBef>
              <a:buClr>
                <a:schemeClr val="bg1"/>
              </a:buClr>
            </a:pPr>
            <a:r>
              <a:rPr lang="ru-RU" sz="1400" u="none" strike="noStrike" dirty="0">
                <a:solidFill>
                  <a:schemeClr val="bg1"/>
                </a:solidFill>
                <a:effectLst/>
                <a:ea typeface="Arial" panose="020B0604020202020204" pitchFamily="34" charset="0"/>
              </a:rPr>
              <a:t>Предоставление данных за весь период работы (объем бизнеса, количество заключенных </a:t>
            </a:r>
            <a:br>
              <a:rPr lang="en-US" sz="1400" u="none" strike="noStrike" dirty="0">
                <a:solidFill>
                  <a:schemeClr val="bg1"/>
                </a:solidFill>
                <a:effectLst/>
                <a:ea typeface="Arial" panose="020B0604020202020204" pitchFamily="34" charset="0"/>
              </a:rPr>
            </a:br>
            <a:r>
              <a:rPr lang="ru-RU" sz="1400" u="none" strike="noStrike" dirty="0">
                <a:solidFill>
                  <a:schemeClr val="bg1"/>
                </a:solidFill>
                <a:effectLst/>
                <a:ea typeface="Arial" panose="020B0604020202020204" pitchFamily="34" charset="0"/>
              </a:rPr>
              <a:t>и портфель действующих договоров)</a:t>
            </a:r>
          </a:p>
          <a:p>
            <a:pPr>
              <a:spcBef>
                <a:spcPts val="300"/>
              </a:spcBef>
              <a:buClr>
                <a:schemeClr val="bg1"/>
              </a:buClr>
            </a:pPr>
            <a:r>
              <a:rPr lang="ru-RU" sz="1400" u="none" strike="noStrike" dirty="0">
                <a:solidFill>
                  <a:schemeClr val="bg1"/>
                </a:solidFill>
                <a:effectLst/>
                <a:ea typeface="Arial" panose="020B0604020202020204" pitchFamily="34" charset="0"/>
              </a:rPr>
              <a:t>Фильтрация данных</a:t>
            </a:r>
          </a:p>
          <a:p>
            <a:pPr marL="0" indent="0">
              <a:spcBef>
                <a:spcPts val="300"/>
              </a:spcBef>
              <a:buClr>
                <a:schemeClr val="bg1"/>
              </a:buClr>
              <a:buNone/>
            </a:pPr>
            <a:r>
              <a:rPr lang="ru-RU" sz="1400" dirty="0">
                <a:solidFill>
                  <a:schemeClr val="bg1"/>
                </a:solidFill>
                <a:effectLst/>
                <a:latin typeface="Onest Medium" pitchFamily="2" charset="0"/>
                <a:ea typeface="Arial" panose="020B0604020202020204" pitchFamily="34" charset="0"/>
              </a:rPr>
              <a:t>Уведомление пользователей</a:t>
            </a:r>
          </a:p>
          <a:p>
            <a:pPr marL="182562" lvl="1" indent="-171450">
              <a:lnSpc>
                <a:spcPct val="115000"/>
              </a:lnSpc>
              <a:spcBef>
                <a:spcPts val="300"/>
              </a:spcBef>
              <a:buClr>
                <a:schemeClr val="bg1"/>
              </a:buClr>
              <a:buSzPts val="1100"/>
            </a:pPr>
            <a:r>
              <a:rPr lang="ru-RU" u="none" strike="noStrike" dirty="0">
                <a:solidFill>
                  <a:schemeClr val="bg1"/>
                </a:solidFill>
                <a:effectLst/>
                <a:ea typeface="Arial" panose="020B0604020202020204" pitchFamily="34" charset="0"/>
              </a:rPr>
              <a:t>Уведомление о появлении новых документов.</a:t>
            </a:r>
          </a:p>
          <a:p>
            <a:pPr marL="182562" lvl="1" indent="-171450">
              <a:lnSpc>
                <a:spcPct val="115000"/>
              </a:lnSpc>
              <a:spcBef>
                <a:spcPts val="300"/>
              </a:spcBef>
              <a:buClr>
                <a:schemeClr val="bg1"/>
              </a:buClr>
              <a:buSzPts val="1100"/>
            </a:pPr>
            <a:r>
              <a:rPr lang="ru-RU" u="none" strike="noStrike" dirty="0">
                <a:solidFill>
                  <a:schemeClr val="bg1"/>
                </a:solidFill>
                <a:effectLst/>
                <a:ea typeface="Arial" panose="020B0604020202020204" pitchFamily="34" charset="0"/>
              </a:rPr>
              <a:t>Возможность настраивать уведомления: тип, канал связи, текст. </a:t>
            </a:r>
          </a:p>
          <a:p>
            <a:pPr marL="11112" lvl="1" indent="0">
              <a:lnSpc>
                <a:spcPct val="115000"/>
              </a:lnSpc>
              <a:spcBef>
                <a:spcPts val="300"/>
              </a:spcBef>
              <a:buClr>
                <a:schemeClr val="bg1"/>
              </a:buClr>
              <a:buSzPts val="1100"/>
              <a:buNone/>
            </a:pPr>
            <a:r>
              <a:rPr lang="ru-RU" dirty="0">
                <a:solidFill>
                  <a:schemeClr val="bg1"/>
                </a:solidFill>
                <a:effectLst/>
                <a:latin typeface="Onest Medium" pitchFamily="2" charset="0"/>
                <a:ea typeface="Arial" panose="020B0604020202020204" pitchFamily="34" charset="0"/>
              </a:rPr>
              <a:t>Работа с документами и списками</a:t>
            </a:r>
          </a:p>
          <a:p>
            <a:pPr marL="177800" lvl="1" indent="-168275">
              <a:lnSpc>
                <a:spcPct val="115000"/>
              </a:lnSpc>
              <a:spcBef>
                <a:spcPts val="300"/>
              </a:spcBef>
              <a:buClr>
                <a:schemeClr val="bg1"/>
              </a:buClr>
              <a:buSzPct val="100000"/>
            </a:pPr>
            <a:r>
              <a:rPr lang="ru-RU" dirty="0">
                <a:solidFill>
                  <a:schemeClr val="bg1"/>
                </a:solidFill>
                <a:ea typeface="Arial" panose="020B0604020202020204" pitchFamily="34" charset="0"/>
              </a:rPr>
              <a:t>П</a:t>
            </a:r>
            <a:r>
              <a:rPr lang="ru-RU" u="none" strike="noStrike" dirty="0">
                <a:solidFill>
                  <a:schemeClr val="bg1"/>
                </a:solidFill>
                <a:effectLst/>
                <a:ea typeface="Arial" panose="020B0604020202020204" pitchFamily="34" charset="0"/>
              </a:rPr>
              <a:t>одписание агентского отчета (АО) ПЭП.</a:t>
            </a:r>
          </a:p>
          <a:p>
            <a:pPr marL="177800" lvl="1" indent="-168275">
              <a:lnSpc>
                <a:spcPct val="115000"/>
              </a:lnSpc>
              <a:spcBef>
                <a:spcPts val="300"/>
              </a:spcBef>
              <a:buClr>
                <a:schemeClr val="bg1"/>
              </a:buClr>
              <a:buSzPct val="100000"/>
            </a:pPr>
            <a:r>
              <a:rPr lang="ru-RU" u="none" strike="noStrike" dirty="0">
                <a:solidFill>
                  <a:schemeClr val="bg1"/>
                </a:solidFill>
                <a:effectLst/>
                <a:ea typeface="Arial" panose="020B0604020202020204" pitchFamily="34" charset="0"/>
              </a:rPr>
              <a:t>Возможность отклонить подписание и отправить </a:t>
            </a:r>
            <a:br>
              <a:rPr lang="en-US" u="none" strike="noStrike" dirty="0">
                <a:solidFill>
                  <a:schemeClr val="bg1"/>
                </a:solidFill>
                <a:effectLst/>
                <a:ea typeface="Arial" panose="020B0604020202020204" pitchFamily="34" charset="0"/>
              </a:rPr>
            </a:br>
            <a:r>
              <a:rPr lang="ru-RU" u="none" strike="noStrike" dirty="0">
                <a:solidFill>
                  <a:schemeClr val="bg1"/>
                </a:solidFill>
                <a:effectLst/>
                <a:ea typeface="Arial" panose="020B0604020202020204" pitchFamily="34" charset="0"/>
              </a:rPr>
              <a:t>на доработку.</a:t>
            </a:r>
          </a:p>
          <a:p>
            <a:pPr marL="177800" lvl="1" indent="-168275">
              <a:lnSpc>
                <a:spcPct val="115000"/>
              </a:lnSpc>
              <a:spcBef>
                <a:spcPts val="300"/>
              </a:spcBef>
              <a:buClr>
                <a:schemeClr val="bg1"/>
              </a:buClr>
              <a:buSzPct val="100000"/>
            </a:pPr>
            <a:r>
              <a:rPr lang="ru-RU" u="none" strike="noStrike" dirty="0">
                <a:solidFill>
                  <a:schemeClr val="bg1"/>
                </a:solidFill>
                <a:effectLst/>
                <a:ea typeface="Arial" panose="020B0604020202020204" pitchFamily="34" charset="0"/>
              </a:rPr>
              <a:t>Предоставление информации об оплате.</a:t>
            </a:r>
          </a:p>
          <a:p>
            <a:pPr marL="177800" lvl="1" indent="-168275">
              <a:lnSpc>
                <a:spcPct val="115000"/>
              </a:lnSpc>
              <a:spcBef>
                <a:spcPts val="300"/>
              </a:spcBef>
              <a:buClr>
                <a:schemeClr val="bg1"/>
              </a:buClr>
              <a:buSzPct val="100000"/>
            </a:pPr>
            <a:r>
              <a:rPr lang="ru-RU" u="none" strike="noStrike" dirty="0">
                <a:solidFill>
                  <a:schemeClr val="bg1"/>
                </a:solidFill>
                <a:effectLst/>
                <a:ea typeface="Arial" panose="020B0604020202020204" pitchFamily="34" charset="0"/>
              </a:rPr>
              <a:t>Скачивание АО и просмотр/печать/скачивание ПП.</a:t>
            </a:r>
          </a:p>
          <a:p>
            <a:pPr marL="177800" lvl="1" indent="-168275">
              <a:lnSpc>
                <a:spcPct val="115000"/>
              </a:lnSpc>
              <a:spcBef>
                <a:spcPts val="300"/>
              </a:spcBef>
              <a:buClr>
                <a:schemeClr val="bg1"/>
              </a:buClr>
              <a:buSzPct val="100000"/>
            </a:pPr>
            <a:r>
              <a:rPr lang="ru-RU" u="none" strike="noStrike" dirty="0">
                <a:solidFill>
                  <a:schemeClr val="bg1"/>
                </a:solidFill>
                <a:effectLst/>
                <a:ea typeface="Arial" panose="020B0604020202020204" pitchFamily="34" charset="0"/>
              </a:rPr>
              <a:t>Отображение реквизитов АО и истории работы.</a:t>
            </a:r>
          </a:p>
          <a:p>
            <a:pPr marL="177800" lvl="1" indent="-168275">
              <a:lnSpc>
                <a:spcPct val="115000"/>
              </a:lnSpc>
              <a:spcBef>
                <a:spcPts val="300"/>
              </a:spcBef>
              <a:buClr>
                <a:schemeClr val="bg1"/>
              </a:buClr>
              <a:buSzPct val="100000"/>
            </a:pPr>
            <a:r>
              <a:rPr lang="ru-RU" u="none" strike="noStrike" dirty="0">
                <a:solidFill>
                  <a:schemeClr val="bg1"/>
                </a:solidFill>
                <a:effectLst/>
                <a:ea typeface="Arial" panose="020B0604020202020204" pitchFamily="34" charset="0"/>
              </a:rPr>
              <a:t>Фильтрация и сортировка АО.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B2E4DA-B7C2-193C-1B8F-45F2D6077464}"/>
              </a:ext>
            </a:extLst>
          </p:cNvPr>
          <p:cNvSpPr txBox="1"/>
          <p:nvPr/>
        </p:nvSpPr>
        <p:spPr>
          <a:xfrm>
            <a:off x="6185729" y="644685"/>
            <a:ext cx="14993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effectLst/>
                <a:latin typeface="Onest" pitchFamily="2" charset="0"/>
              </a:rPr>
              <a:t>2023 – </a:t>
            </a:r>
            <a:r>
              <a:rPr lang="ru-RU" sz="1400" dirty="0" err="1">
                <a:effectLst/>
                <a:latin typeface="Onest" pitchFamily="2" charset="0"/>
              </a:rPr>
              <a:t>н.в</a:t>
            </a:r>
            <a:r>
              <a:rPr lang="ru-RU" sz="1400" dirty="0">
                <a:effectLst/>
                <a:latin typeface="Onest" pitchFamily="2" charset="0"/>
              </a:rPr>
              <a:t>.</a:t>
            </a:r>
            <a:endParaRPr lang="ru-RU" sz="1400" dirty="0">
              <a:latin typeface="Onest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27636C-A59C-4DB8-949D-F83193A1A11E}"/>
              </a:ext>
            </a:extLst>
          </p:cNvPr>
          <p:cNvSpPr txBox="1"/>
          <p:nvPr/>
        </p:nvSpPr>
        <p:spPr>
          <a:xfrm>
            <a:off x="609978" y="1484784"/>
            <a:ext cx="6097978" cy="2627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4288">
              <a:lnSpc>
                <a:spcPct val="115000"/>
              </a:lnSpc>
            </a:pPr>
            <a:r>
              <a:rPr lang="ru-RU" sz="1800" dirty="0">
                <a:effectLst/>
                <a:latin typeface="Onest" pitchFamily="2" charset="0"/>
                <a:ea typeface="Arial" panose="020B0604020202020204" pitchFamily="34" charset="0"/>
              </a:rPr>
              <a:t>Мы настроили оперативное предоставление данных по результатам продаж агентов в виде наглядных графиков с возможностью детализации до каждого конкретного договора, взноса, комиссионного вознаграждения, настроили уведомления о значимых событиях</a:t>
            </a:r>
            <a:r>
              <a:rPr lang="ru-RU" dirty="0">
                <a:latin typeface="Onest" pitchFamily="2" charset="0"/>
                <a:ea typeface="Arial" panose="020B0604020202020204" pitchFamily="34" charset="0"/>
              </a:rPr>
              <a:t> и</a:t>
            </a:r>
            <a:r>
              <a:rPr lang="ru-RU" sz="1800" dirty="0">
                <a:effectLst/>
                <a:latin typeface="Onest" pitchFamily="2" charset="0"/>
                <a:ea typeface="Arial" panose="020B0604020202020204" pitchFamily="34" charset="0"/>
              </a:rPr>
              <a:t> предоставили возможность ознакомления, согласования и подписания документов.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558882-00BC-EB04-A277-CF42495953F8}"/>
              </a:ext>
            </a:extLst>
          </p:cNvPr>
          <p:cNvSpPr txBox="1"/>
          <p:nvPr/>
        </p:nvSpPr>
        <p:spPr>
          <a:xfrm>
            <a:off x="607461" y="5893531"/>
            <a:ext cx="11673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sz="1400" dirty="0">
                <a:effectLst/>
                <a:latin typeface="Onest Medium" pitchFamily="2" charset="0"/>
              </a:rPr>
              <a:t>Сервисы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47BCFE-8779-B9C7-6348-27FC118DF8F2}"/>
              </a:ext>
            </a:extLst>
          </p:cNvPr>
          <p:cNvSpPr txBox="1"/>
          <p:nvPr/>
        </p:nvSpPr>
        <p:spPr>
          <a:xfrm>
            <a:off x="1611770" y="5893531"/>
            <a:ext cx="17208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260350">
              <a:buFont typeface="Arial" panose="020B0604020202020204" pitchFamily="34" charset="0"/>
              <a:buChar char="•"/>
            </a:pPr>
            <a:r>
              <a:rPr lang="ru-RU" sz="1400" b="0" dirty="0">
                <a:latin typeface="Onest" pitchFamily="2" charset="0"/>
              </a:rPr>
              <a:t>Статистики</a:t>
            </a:r>
            <a:endParaRPr lang="ru-RU" sz="1400" dirty="0">
              <a:latin typeface="Onest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08CA07-D665-FDFE-D8E9-8336C1BF59B1}"/>
              </a:ext>
            </a:extLst>
          </p:cNvPr>
          <p:cNvSpPr txBox="1"/>
          <p:nvPr/>
        </p:nvSpPr>
        <p:spPr>
          <a:xfrm>
            <a:off x="3055445" y="5893531"/>
            <a:ext cx="17208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ru-RU" sz="1400" dirty="0">
                <a:latin typeface="Onest" pitchFamily="2" charset="0"/>
              </a:rPr>
              <a:t>Уведомлений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C0FABE-9AFD-7BF3-69F1-D4EF09DF1315}"/>
              </a:ext>
            </a:extLst>
          </p:cNvPr>
          <p:cNvSpPr txBox="1"/>
          <p:nvPr/>
        </p:nvSpPr>
        <p:spPr>
          <a:xfrm>
            <a:off x="4676283" y="5893531"/>
            <a:ext cx="23040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ru-RU" sz="1400" b="0" dirty="0">
                <a:latin typeface="Onest" pitchFamily="2" charset="0"/>
              </a:rPr>
              <a:t>Документооборота</a:t>
            </a:r>
            <a:endParaRPr lang="ru-RU" sz="1400" dirty="0">
              <a:latin typeface="Onest" pitchFamily="2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B031DE5C-2B39-9CF7-579A-88A841EFD264}"/>
              </a:ext>
            </a:extLst>
          </p:cNvPr>
          <p:cNvCxnSpPr>
            <a:cxnSpLocks/>
          </p:cNvCxnSpPr>
          <p:nvPr/>
        </p:nvCxnSpPr>
        <p:spPr>
          <a:xfrm>
            <a:off x="-1" y="5769260"/>
            <a:ext cx="670795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EA7782F-8920-4960-6297-3C206DEE98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905CBD-CE7A-5547-B1D4-D54BF5BDB19B}" type="slidenum">
              <a:rPr lang="ru-RU" altLang="ru-RU" smtClean="0">
                <a:solidFill>
                  <a:schemeClr val="bg2"/>
                </a:solidFill>
              </a:rPr>
              <a:pPr/>
              <a:t>23</a:t>
            </a:fld>
            <a:endParaRPr lang="ru-RU" altLang="ru-RU">
              <a:solidFill>
                <a:schemeClr val="bg2"/>
              </a:solidFill>
            </a:endParaRPr>
          </a:p>
        </p:txBody>
      </p:sp>
      <p:sp>
        <p:nvSpPr>
          <p:cNvPr id="8" name="Текст 1">
            <a:extLst>
              <a:ext uri="{FF2B5EF4-FFF2-40B4-BE49-F238E27FC236}">
                <a16:creationId xmlns:a16="http://schemas.microsoft.com/office/drawing/2014/main" id="{51133DAA-50FB-1FDC-10A6-DFF98ADA7152}"/>
              </a:ext>
            </a:extLst>
          </p:cNvPr>
          <p:cNvSpPr txBox="1">
            <a:spLocks/>
          </p:cNvSpPr>
          <p:nvPr/>
        </p:nvSpPr>
        <p:spPr>
          <a:xfrm>
            <a:off x="73083" y="81126"/>
            <a:ext cx="1077950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/>
              <a:buChar char="•"/>
              <a:tabLst/>
              <a:defRPr sz="14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1pPr>
            <a:lvl2pPr marL="63023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2pPr>
            <a:lvl3pPr marL="1023938" indent="-109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1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4pPr>
            <a:lvl5pPr marL="1917700" indent="-88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EDC00"/>
              </a:buClr>
              <a:buFont typeface="Arial"/>
              <a:buChar char="•"/>
              <a:tabLst/>
              <a:defRPr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Font typeface="Arial"/>
              <a:buNone/>
            </a:pPr>
            <a:r>
              <a:rPr lang="en" sz="105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NABIX</a:t>
            </a:r>
            <a:r>
              <a:rPr lang="ru-RU" sz="105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en-US" sz="105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Platform</a:t>
            </a:r>
            <a:endParaRPr lang="ru-RU" sz="105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800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1813845-6D7D-9E10-8D5C-614926DA4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95888" y="2530568"/>
            <a:ext cx="4449021" cy="506485"/>
          </a:xfrm>
        </p:spPr>
        <p:txBody>
          <a:bodyPr/>
          <a:lstStyle/>
          <a:p>
            <a:r>
              <a:rPr lang="ru-RU" dirty="0"/>
              <a:t>С уважением,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E78102AE-A7D5-DE9C-6B28-CC4F08F29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5887" y="3434308"/>
            <a:ext cx="4449021" cy="1100301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ru-RU" dirty="0">
                <a:solidFill>
                  <a:schemeClr val="tx1"/>
                </a:solidFill>
              </a:rPr>
              <a:t>Александр Гришин</a:t>
            </a:r>
          </a:p>
          <a:p>
            <a:pPr>
              <a:spcBef>
                <a:spcPts val="300"/>
              </a:spcBef>
            </a:pPr>
            <a:r>
              <a:rPr lang="ru-RU" dirty="0">
                <a:effectLst/>
              </a:rPr>
              <a:t>Директор Департамента Продаж</a:t>
            </a:r>
            <a:endParaRPr lang="ru-RU" dirty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</a:pPr>
            <a:r>
              <a:rPr lang="ru-RU" dirty="0">
                <a:solidFill>
                  <a:schemeClr val="tx1"/>
                </a:solidFill>
              </a:rPr>
              <a:t>+79262054092</a:t>
            </a:r>
          </a:p>
          <a:p>
            <a:pPr>
              <a:spcBef>
                <a:spcPts val="300"/>
              </a:spcBef>
            </a:pPr>
            <a:r>
              <a:rPr lang="en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grishin@nabix.ru</a:t>
            </a:r>
            <a:endParaRPr lang="ru-RU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F8B711-1119-0F3D-E81F-0098F50AD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4400" y="1628775"/>
            <a:ext cx="3588588" cy="358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34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531454B6-DC23-8759-3371-03A3BFE8B624}"/>
              </a:ext>
            </a:extLst>
          </p:cNvPr>
          <p:cNvSpPr/>
          <p:nvPr/>
        </p:nvSpPr>
        <p:spPr>
          <a:xfrm>
            <a:off x="704414" y="1906966"/>
            <a:ext cx="10980668" cy="37439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7B6BF7-496C-38E4-A927-3CADFA0D75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Нам доверяют</a:t>
            </a:r>
            <a:endParaRPr lang="ru-RU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6314893-B3A8-094A-7A28-08BDDFFE1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349" y="3969975"/>
            <a:ext cx="1169131" cy="59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7">
            <a:extLst>
              <a:ext uri="{FF2B5EF4-FFF2-40B4-BE49-F238E27FC236}">
                <a16:creationId xmlns:a16="http://schemas.microsoft.com/office/drawing/2014/main" id="{6F2B9446-1FB9-6E8C-00EF-DA6C6F98C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453" y="4921577"/>
            <a:ext cx="1700550" cy="47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9" descr="бкс брокер обзор">
            <a:extLst>
              <a:ext uri="{FF2B5EF4-FFF2-40B4-BE49-F238E27FC236}">
                <a16:creationId xmlns:a16="http://schemas.microsoft.com/office/drawing/2014/main" id="{BBB13D8F-9BC8-F1DD-E74E-253D517B5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438" y="2184760"/>
            <a:ext cx="1058953" cy="38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Инвестиционная группа «ИВА Партнерс» | Инвестиционная компания в Москве">
            <a:extLst>
              <a:ext uri="{FF2B5EF4-FFF2-40B4-BE49-F238E27FC236}">
                <a16:creationId xmlns:a16="http://schemas.microsoft.com/office/drawing/2014/main" id="{AD650EC2-F422-FA67-2113-064C75DD6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253" y="5013865"/>
            <a:ext cx="1429323" cy="29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>
            <a:extLst>
              <a:ext uri="{FF2B5EF4-FFF2-40B4-BE49-F238E27FC236}">
                <a16:creationId xmlns:a16="http://schemas.microsoft.com/office/drawing/2014/main" id="{B5E13244-CA97-D00B-541F-E0BD3AC55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202" y="2183857"/>
            <a:ext cx="1484058" cy="34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 descr="Управляющая компания РБ Капитал">
            <a:extLst>
              <a:ext uri="{FF2B5EF4-FFF2-40B4-BE49-F238E27FC236}">
                <a16:creationId xmlns:a16="http://schemas.microsoft.com/office/drawing/2014/main" id="{650985E6-91C6-0038-22D8-3D5713DC4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420" y="2149848"/>
            <a:ext cx="976617" cy="45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0" descr="Брокер ITI Capital">
            <a:extLst>
              <a:ext uri="{FF2B5EF4-FFF2-40B4-BE49-F238E27FC236}">
                <a16:creationId xmlns:a16="http://schemas.microsoft.com/office/drawing/2014/main" id="{1EBF8BA9-D181-B8E1-1A89-F6C3146F6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96" b="19476"/>
          <a:stretch/>
        </p:blipFill>
        <p:spPr bwMode="auto">
          <a:xfrm>
            <a:off x="7852112" y="3873931"/>
            <a:ext cx="1042239" cy="67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2">
            <a:extLst>
              <a:ext uri="{FF2B5EF4-FFF2-40B4-BE49-F238E27FC236}">
                <a16:creationId xmlns:a16="http://schemas.microsoft.com/office/drawing/2014/main" id="{B2EE826D-59EA-7D63-85FF-743BE79DFC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3" t="33007" r="10513" b="40361"/>
          <a:stretch/>
        </p:blipFill>
        <p:spPr bwMode="auto">
          <a:xfrm>
            <a:off x="3206975" y="3133907"/>
            <a:ext cx="1583506" cy="41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4" descr="Юнистрим (Unistream)">
            <a:extLst>
              <a:ext uri="{FF2B5EF4-FFF2-40B4-BE49-F238E27FC236}">
                <a16:creationId xmlns:a16="http://schemas.microsoft.com/office/drawing/2014/main" id="{1D2F66F0-960D-2355-5B97-03DB57EE2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82" y="2925049"/>
            <a:ext cx="1317861" cy="82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8" descr="Логотип Национальный резервный банк / Банки и финансы / TopLogos.ru">
            <a:extLst>
              <a:ext uri="{FF2B5EF4-FFF2-40B4-BE49-F238E27FC236}">
                <a16:creationId xmlns:a16="http://schemas.microsoft.com/office/drawing/2014/main" id="{334EDF6F-0684-A06C-9B50-9043753B9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392" y="4101645"/>
            <a:ext cx="1366672" cy="33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4">
            <a:extLst>
              <a:ext uri="{FF2B5EF4-FFF2-40B4-BE49-F238E27FC236}">
                <a16:creationId xmlns:a16="http://schemas.microsoft.com/office/drawing/2014/main" id="{DEF12B60-E165-5027-142E-33A1FB857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791" y="4960716"/>
            <a:ext cx="1288042" cy="39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8">
            <a:extLst>
              <a:ext uri="{FF2B5EF4-FFF2-40B4-BE49-F238E27FC236}">
                <a16:creationId xmlns:a16="http://schemas.microsoft.com/office/drawing/2014/main" id="{CAAD6DDD-ACD7-613E-1106-E4AF9D237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70" y="4040027"/>
            <a:ext cx="1592485" cy="45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2">
            <a:extLst>
              <a:ext uri="{FF2B5EF4-FFF2-40B4-BE49-F238E27FC236}">
                <a16:creationId xmlns:a16="http://schemas.microsoft.com/office/drawing/2014/main" id="{CECEDD47-874C-E5BD-C60E-8C6FB9BF0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664" y="4975685"/>
            <a:ext cx="1366672" cy="39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CE29B33-171B-20C2-B819-42FA7EE9C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504" y="4109101"/>
            <a:ext cx="1870156" cy="27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05EF8CA-256F-06C8-3F1D-AB16B58D1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752" y="3158354"/>
            <a:ext cx="906959" cy="32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5D9F9335-23C9-E1DA-5E36-B9C3F1E93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357" y="3205076"/>
            <a:ext cx="1226450" cy="26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8A14A6EF-3719-24F1-E9B9-979E019D1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218" y="2144567"/>
            <a:ext cx="1624729" cy="46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8D4885A6-827D-D7B5-820E-24D597228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752" y="4882165"/>
            <a:ext cx="968893" cy="48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AD15DD5-DA04-B4E9-DDCD-0F325586003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974438" y="3191631"/>
            <a:ext cx="1182953" cy="295738"/>
          </a:xfrm>
          <a:prstGeom prst="rect">
            <a:avLst/>
          </a:prstGeom>
        </p:spPr>
      </p:pic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4A93C1C7-24AD-688D-6E4E-3CE90457F44E}"/>
              </a:ext>
            </a:extLst>
          </p:cNvPr>
          <p:cNvCxnSpPr>
            <a:cxnSpLocks/>
          </p:cNvCxnSpPr>
          <p:nvPr/>
        </p:nvCxnSpPr>
        <p:spPr>
          <a:xfrm>
            <a:off x="9488950" y="1512404"/>
            <a:ext cx="0" cy="5292588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0E8E0135-E11C-EE3F-F76A-62643FC8121D}"/>
              </a:ext>
            </a:extLst>
          </p:cNvPr>
          <p:cNvCxnSpPr>
            <a:cxnSpLocks/>
          </p:cNvCxnSpPr>
          <p:nvPr/>
        </p:nvCxnSpPr>
        <p:spPr>
          <a:xfrm>
            <a:off x="5096682" y="1737727"/>
            <a:ext cx="0" cy="4364868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CD8435A5-185B-A9E0-4687-FA50CB5E6008}"/>
              </a:ext>
            </a:extLst>
          </p:cNvPr>
          <p:cNvCxnSpPr>
            <a:cxnSpLocks/>
          </p:cNvCxnSpPr>
          <p:nvPr/>
        </p:nvCxnSpPr>
        <p:spPr>
          <a:xfrm>
            <a:off x="7292816" y="1512404"/>
            <a:ext cx="0" cy="5292588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C4C75890-CF12-300A-351E-00259F39BDA3}"/>
              </a:ext>
            </a:extLst>
          </p:cNvPr>
          <p:cNvCxnSpPr>
            <a:cxnSpLocks/>
          </p:cNvCxnSpPr>
          <p:nvPr/>
        </p:nvCxnSpPr>
        <p:spPr>
          <a:xfrm>
            <a:off x="2900548" y="1890127"/>
            <a:ext cx="0" cy="3875495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1AC318D0-6F05-A721-F2E9-1D2FCEFB63AE}"/>
              </a:ext>
            </a:extLst>
          </p:cNvPr>
          <p:cNvCxnSpPr>
            <a:cxnSpLocks/>
          </p:cNvCxnSpPr>
          <p:nvPr/>
        </p:nvCxnSpPr>
        <p:spPr>
          <a:xfrm>
            <a:off x="551384" y="3778945"/>
            <a:ext cx="11349722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855FAFC4-29CC-A894-764A-B9DCA25BE30B}"/>
              </a:ext>
            </a:extLst>
          </p:cNvPr>
          <p:cNvCxnSpPr>
            <a:cxnSpLocks/>
          </p:cNvCxnSpPr>
          <p:nvPr/>
        </p:nvCxnSpPr>
        <p:spPr>
          <a:xfrm>
            <a:off x="551384" y="1906965"/>
            <a:ext cx="11349722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A88DD9D8-6766-DD89-D016-15C19E548759}"/>
              </a:ext>
            </a:extLst>
          </p:cNvPr>
          <p:cNvCxnSpPr>
            <a:cxnSpLocks/>
          </p:cNvCxnSpPr>
          <p:nvPr/>
        </p:nvCxnSpPr>
        <p:spPr>
          <a:xfrm>
            <a:off x="551384" y="2842955"/>
            <a:ext cx="11349722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C2EA4086-58F8-7CF1-94B3-1E15D5F973B1}"/>
              </a:ext>
            </a:extLst>
          </p:cNvPr>
          <p:cNvCxnSpPr>
            <a:cxnSpLocks/>
          </p:cNvCxnSpPr>
          <p:nvPr/>
        </p:nvCxnSpPr>
        <p:spPr>
          <a:xfrm>
            <a:off x="551384" y="4714935"/>
            <a:ext cx="11349722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18095300-D4DD-6989-9934-22FF0856DDBF}"/>
              </a:ext>
            </a:extLst>
          </p:cNvPr>
          <p:cNvCxnSpPr>
            <a:cxnSpLocks/>
          </p:cNvCxnSpPr>
          <p:nvPr/>
        </p:nvCxnSpPr>
        <p:spPr>
          <a:xfrm>
            <a:off x="551384" y="5650925"/>
            <a:ext cx="11349722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69D323DC-CC6B-54C6-DCE5-A83B5FFBEF32}"/>
              </a:ext>
            </a:extLst>
          </p:cNvPr>
          <p:cNvSpPr/>
          <p:nvPr/>
        </p:nvSpPr>
        <p:spPr>
          <a:xfrm>
            <a:off x="592230" y="1720954"/>
            <a:ext cx="11186998" cy="4044668"/>
          </a:xfrm>
          <a:prstGeom prst="rect">
            <a:avLst/>
          </a:prstGeom>
          <a:solidFill>
            <a:schemeClr val="bg2">
              <a:alpha val="3923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06A39D-A01C-0924-8093-2CA0944D489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40768" y="2194394"/>
            <a:ext cx="1657978" cy="361953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6DE6E5-A14C-150E-01B8-AC1D1FDE9C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905CBD-CE7A-5547-B1D4-D54BF5BDB19B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7363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2A7FB9B4-F804-F8D5-D549-C742E890DAEC}"/>
              </a:ext>
            </a:extLst>
          </p:cNvPr>
          <p:cNvSpPr/>
          <p:nvPr/>
        </p:nvSpPr>
        <p:spPr>
          <a:xfrm>
            <a:off x="7889966" y="3951667"/>
            <a:ext cx="3240000" cy="127947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3AB523AA-D883-2CA7-6BFC-8EB7E72A9D51}"/>
              </a:ext>
            </a:extLst>
          </p:cNvPr>
          <p:cNvSpPr/>
          <p:nvPr/>
        </p:nvSpPr>
        <p:spPr>
          <a:xfrm>
            <a:off x="4136798" y="3951667"/>
            <a:ext cx="3240000" cy="127947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8AE52497-5E8D-504D-598C-FED4107E137F}"/>
              </a:ext>
            </a:extLst>
          </p:cNvPr>
          <p:cNvSpPr/>
          <p:nvPr/>
        </p:nvSpPr>
        <p:spPr>
          <a:xfrm>
            <a:off x="509750" y="3958957"/>
            <a:ext cx="3240000" cy="127947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8F0902F7-3711-353E-3F2B-FD5E6976E5B4}"/>
              </a:ext>
            </a:extLst>
          </p:cNvPr>
          <p:cNvSpPr/>
          <p:nvPr/>
        </p:nvSpPr>
        <p:spPr>
          <a:xfrm>
            <a:off x="7889966" y="2143949"/>
            <a:ext cx="3240000" cy="127947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A17F406C-7F11-4A3F-0062-9F8290416475}"/>
              </a:ext>
            </a:extLst>
          </p:cNvPr>
          <p:cNvSpPr/>
          <p:nvPr/>
        </p:nvSpPr>
        <p:spPr>
          <a:xfrm>
            <a:off x="4136798" y="2143949"/>
            <a:ext cx="3240000" cy="127947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94F26443-A7AA-BCD9-FE17-E0A55E5EA8A9}"/>
              </a:ext>
            </a:extLst>
          </p:cNvPr>
          <p:cNvSpPr/>
          <p:nvPr/>
        </p:nvSpPr>
        <p:spPr>
          <a:xfrm>
            <a:off x="509750" y="2151239"/>
            <a:ext cx="3240000" cy="127947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C5EC5C4-5338-CD44-5E73-1C941D3DB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95" y="549275"/>
            <a:ext cx="10980668" cy="506485"/>
          </a:xfrm>
        </p:spPr>
        <p:txBody>
          <a:bodyPr/>
          <a:lstStyle/>
          <a:p>
            <a:r>
              <a:rPr lang="ru-RU" dirty="0">
                <a:effectLst/>
              </a:rPr>
              <a:t>Продукты </a:t>
            </a:r>
            <a:r>
              <a:rPr lang="en" dirty="0">
                <a:effectLst/>
              </a:rPr>
              <a:t>NABIX</a:t>
            </a:r>
            <a:endParaRPr lang="ru-RU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5A10B265-C163-B586-EE75-ABF0826027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Готовые решения для автоматизации работы финансового сектора</a:t>
            </a:r>
          </a:p>
        </p:txBody>
      </p:sp>
      <p:sp>
        <p:nvSpPr>
          <p:cNvPr id="15" name="Текст 1">
            <a:extLst>
              <a:ext uri="{FF2B5EF4-FFF2-40B4-BE49-F238E27FC236}">
                <a16:creationId xmlns:a16="http://schemas.microsoft.com/office/drawing/2014/main" id="{06845ABE-F121-5445-4E56-0754E66C1795}"/>
              </a:ext>
            </a:extLst>
          </p:cNvPr>
          <p:cNvSpPr txBox="1">
            <a:spLocks/>
          </p:cNvSpPr>
          <p:nvPr/>
        </p:nvSpPr>
        <p:spPr>
          <a:xfrm>
            <a:off x="2806262" y="1770850"/>
            <a:ext cx="107795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/>
              <a:buChar char="•"/>
              <a:tabLst/>
              <a:defRPr sz="14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1pPr>
            <a:lvl2pPr marL="63023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2pPr>
            <a:lvl3pPr marL="1023938" indent="-109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1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4pPr>
            <a:lvl5pPr marL="1917700" indent="-88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EDC00"/>
              </a:buClr>
              <a:buFont typeface="Arial"/>
              <a:buChar char="•"/>
              <a:tabLst/>
              <a:defRPr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Font typeface="Arial"/>
              <a:buNone/>
            </a:pPr>
            <a:r>
              <a:rPr lang="ru-RU" sz="6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01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9B798C05-348E-77F6-8035-72C1593448BA}"/>
              </a:ext>
            </a:extLst>
          </p:cNvPr>
          <p:cNvSpPr txBox="1">
            <a:spLocks/>
          </p:cNvSpPr>
          <p:nvPr/>
        </p:nvSpPr>
        <p:spPr>
          <a:xfrm>
            <a:off x="6406642" y="1778140"/>
            <a:ext cx="107795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/>
              <a:buChar char="•"/>
              <a:tabLst/>
              <a:defRPr sz="14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1pPr>
            <a:lvl2pPr marL="63023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2pPr>
            <a:lvl3pPr marL="1023938" indent="-109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1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4pPr>
            <a:lvl5pPr marL="1917700" indent="-88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EDC00"/>
              </a:buClr>
              <a:buFont typeface="Arial"/>
              <a:buChar char="•"/>
              <a:tabLst/>
              <a:defRPr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Font typeface="Arial"/>
              <a:buNone/>
            </a:pPr>
            <a:r>
              <a:rPr lang="ru-RU" sz="6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02</a:t>
            </a:r>
          </a:p>
        </p:txBody>
      </p:sp>
      <p:sp>
        <p:nvSpPr>
          <p:cNvPr id="17" name="Текст 8">
            <a:extLst>
              <a:ext uri="{FF2B5EF4-FFF2-40B4-BE49-F238E27FC236}">
                <a16:creationId xmlns:a16="http://schemas.microsoft.com/office/drawing/2014/main" id="{136FB128-77D5-CF61-FEE5-E6723EF547B3}"/>
              </a:ext>
            </a:extLst>
          </p:cNvPr>
          <p:cNvSpPr txBox="1">
            <a:spLocks/>
          </p:cNvSpPr>
          <p:nvPr/>
        </p:nvSpPr>
        <p:spPr>
          <a:xfrm>
            <a:off x="10186480" y="1770849"/>
            <a:ext cx="107795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/>
              <a:buChar char="•"/>
              <a:tabLst/>
              <a:defRPr sz="14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1pPr>
            <a:lvl2pPr marL="63023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2pPr>
            <a:lvl3pPr marL="1023938" indent="-109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1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4pPr>
            <a:lvl5pPr marL="1917700" indent="-88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EDC00"/>
              </a:buClr>
              <a:buFont typeface="Arial"/>
              <a:buChar char="•"/>
              <a:tabLst/>
              <a:defRPr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Font typeface="Arial"/>
              <a:buNone/>
            </a:pPr>
            <a:r>
              <a:rPr lang="ru-RU" sz="6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03</a:t>
            </a:r>
          </a:p>
        </p:txBody>
      </p:sp>
      <p:sp>
        <p:nvSpPr>
          <p:cNvPr id="18" name="Текст 1">
            <a:extLst>
              <a:ext uri="{FF2B5EF4-FFF2-40B4-BE49-F238E27FC236}">
                <a16:creationId xmlns:a16="http://schemas.microsoft.com/office/drawing/2014/main" id="{59983DDA-52C8-FFF7-201F-7FB3E4EAD5CA}"/>
              </a:ext>
            </a:extLst>
          </p:cNvPr>
          <p:cNvSpPr txBox="1">
            <a:spLocks/>
          </p:cNvSpPr>
          <p:nvPr/>
        </p:nvSpPr>
        <p:spPr>
          <a:xfrm>
            <a:off x="2806262" y="3563553"/>
            <a:ext cx="107795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/>
              <a:buChar char="•"/>
              <a:tabLst/>
              <a:defRPr sz="14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1pPr>
            <a:lvl2pPr marL="63023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2pPr>
            <a:lvl3pPr marL="1023938" indent="-109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1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4pPr>
            <a:lvl5pPr marL="1917700" indent="-88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EDC00"/>
              </a:buClr>
              <a:buFont typeface="Arial"/>
              <a:buChar char="•"/>
              <a:tabLst/>
              <a:defRPr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Font typeface="Arial"/>
              <a:buNone/>
            </a:pPr>
            <a:r>
              <a:rPr lang="ru-RU" sz="6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04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id="{8908631A-1A73-653E-A63C-1CE93191CB09}"/>
              </a:ext>
            </a:extLst>
          </p:cNvPr>
          <p:cNvSpPr txBox="1">
            <a:spLocks/>
          </p:cNvSpPr>
          <p:nvPr/>
        </p:nvSpPr>
        <p:spPr>
          <a:xfrm>
            <a:off x="6406642" y="3570843"/>
            <a:ext cx="107795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/>
              <a:buChar char="•"/>
              <a:tabLst/>
              <a:defRPr sz="14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1pPr>
            <a:lvl2pPr marL="63023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2pPr>
            <a:lvl3pPr marL="1023938" indent="-109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1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4pPr>
            <a:lvl5pPr marL="1917700" indent="-88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EDC00"/>
              </a:buClr>
              <a:buFont typeface="Arial"/>
              <a:buChar char="•"/>
              <a:tabLst/>
              <a:defRPr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Font typeface="Arial"/>
              <a:buNone/>
            </a:pPr>
            <a:r>
              <a:rPr lang="ru-RU" sz="6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05</a:t>
            </a:r>
          </a:p>
        </p:txBody>
      </p:sp>
      <p:sp>
        <p:nvSpPr>
          <p:cNvPr id="20" name="Текст 8">
            <a:extLst>
              <a:ext uri="{FF2B5EF4-FFF2-40B4-BE49-F238E27FC236}">
                <a16:creationId xmlns:a16="http://schemas.microsoft.com/office/drawing/2014/main" id="{30A84878-660E-1BAC-94B7-59EACC2E2AD2}"/>
              </a:ext>
            </a:extLst>
          </p:cNvPr>
          <p:cNvSpPr txBox="1">
            <a:spLocks/>
          </p:cNvSpPr>
          <p:nvPr/>
        </p:nvSpPr>
        <p:spPr>
          <a:xfrm>
            <a:off x="10186480" y="3563552"/>
            <a:ext cx="107795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/>
              <a:buChar char="•"/>
              <a:tabLst/>
              <a:defRPr sz="14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1pPr>
            <a:lvl2pPr marL="63023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2pPr>
            <a:lvl3pPr marL="1023938" indent="-109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1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4pPr>
            <a:lvl5pPr marL="1917700" indent="-88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EDC00"/>
              </a:buClr>
              <a:buFont typeface="Arial"/>
              <a:buChar char="•"/>
              <a:tabLst/>
              <a:defRPr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Font typeface="Arial"/>
              <a:buNone/>
            </a:pPr>
            <a:r>
              <a:rPr lang="ru-RU" sz="6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06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B46AF9F6-4E92-B3D9-8929-19C65D53D7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95" y="2347193"/>
            <a:ext cx="3188817" cy="777136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en" sz="2000" dirty="0">
                <a:solidFill>
                  <a:schemeClr val="tx1"/>
                </a:solidFill>
                <a:effectLst/>
                <a:latin typeface="Onest Medium" pitchFamily="2" charset="0"/>
              </a:rPr>
              <a:t>NABIX Agent </a:t>
            </a:r>
            <a:endParaRPr lang="ru-RU" sz="2000" dirty="0">
              <a:solidFill>
                <a:schemeClr val="tx1"/>
              </a:solidFill>
              <a:effectLst/>
              <a:latin typeface="Onest Medium" pitchFamily="2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" dirty="0"/>
              <a:t>C</a:t>
            </a:r>
            <a:r>
              <a:rPr lang="en" dirty="0">
                <a:effectLst/>
              </a:rPr>
              <a:t>ore-</a:t>
            </a:r>
            <a:r>
              <a:rPr lang="ru-RU" dirty="0">
                <a:effectLst/>
              </a:rPr>
              <a:t>система финансовой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компании с ЭДО</a:t>
            </a: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2932EDD4-F238-49A8-4383-DD415A37ABF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5" y="2354483"/>
            <a:ext cx="3188817" cy="777136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en" sz="2000" dirty="0">
                <a:effectLst/>
                <a:latin typeface="Onest Medium" pitchFamily="2" charset="0"/>
              </a:rPr>
              <a:t>NABIX Client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dirty="0"/>
              <a:t>Л</a:t>
            </a:r>
            <a:r>
              <a:rPr lang="ru-RU" dirty="0">
                <a:effectLst/>
              </a:rPr>
              <a:t>ичный кабинет клиента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с идентификацией и </a:t>
            </a:r>
            <a:r>
              <a:rPr lang="ru-RU" dirty="0" err="1">
                <a:effectLst/>
              </a:rPr>
              <a:t>онбордингом</a:t>
            </a:r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2617175D-9A71-E2FE-0512-71EBCD7FBF4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75613" y="2347192"/>
            <a:ext cx="3188817" cy="777136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en" sz="2000" dirty="0">
                <a:effectLst/>
                <a:latin typeface="Onest Medium" pitchFamily="2" charset="0"/>
              </a:rPr>
              <a:t>NABIX Online</a:t>
            </a:r>
            <a:endParaRPr lang="ru-RU" sz="2000" dirty="0">
              <a:effectLst/>
              <a:latin typeface="Onest Medium" pitchFamily="2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" dirty="0">
                <a:effectLst/>
              </a:rPr>
              <a:t>B2C-</a:t>
            </a:r>
            <a:r>
              <a:rPr lang="ru-RU" dirty="0">
                <a:effectLst/>
              </a:rPr>
              <a:t>модуль онлайн-продаж инвестиционных продуктов</a:t>
            </a:r>
            <a:endParaRPr lang="ru-RU" dirty="0"/>
          </a:p>
        </p:txBody>
      </p:sp>
      <p:sp>
        <p:nvSpPr>
          <p:cNvPr id="12" name="Текст 1">
            <a:extLst>
              <a:ext uri="{FF2B5EF4-FFF2-40B4-BE49-F238E27FC236}">
                <a16:creationId xmlns:a16="http://schemas.microsoft.com/office/drawing/2014/main" id="{4E715D03-1633-9882-4DDA-560A696B4A03}"/>
              </a:ext>
            </a:extLst>
          </p:cNvPr>
          <p:cNvSpPr txBox="1">
            <a:spLocks/>
          </p:cNvSpPr>
          <p:nvPr/>
        </p:nvSpPr>
        <p:spPr>
          <a:xfrm>
            <a:off x="695395" y="4139205"/>
            <a:ext cx="3188817" cy="992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/>
              <a:buChar char="•"/>
              <a:tabLst/>
              <a:defRPr sz="14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1pPr>
            <a:lvl2pPr marL="63023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2pPr>
            <a:lvl3pPr marL="1023938" indent="-109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1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4pPr>
            <a:lvl5pPr marL="1917700" indent="-88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EDC00"/>
              </a:buClr>
              <a:buFont typeface="Arial"/>
              <a:buChar char="•"/>
              <a:tabLst/>
              <a:defRPr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r>
              <a:rPr lang="en" sz="2000" dirty="0">
                <a:effectLst/>
                <a:latin typeface="Onest Medium" pitchFamily="2" charset="0"/>
              </a:rPr>
              <a:t>NABIX </a:t>
            </a:r>
            <a:r>
              <a:rPr lang="ru-RU" sz="2000" dirty="0">
                <a:effectLst/>
                <a:latin typeface="Onest Medium" pitchFamily="2" charset="0"/>
              </a:rPr>
              <a:t>СБП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dirty="0">
                <a:effectLst/>
              </a:rPr>
              <a:t>O</a:t>
            </a:r>
            <a:r>
              <a:rPr lang="en" dirty="0" err="1">
                <a:effectLst/>
              </a:rPr>
              <a:t>pensource</a:t>
            </a:r>
            <a:r>
              <a:rPr lang="en" dirty="0">
                <a:effectLst/>
              </a:rPr>
              <a:t>-</a:t>
            </a:r>
            <a:r>
              <a:rPr lang="ru-RU" dirty="0">
                <a:effectLst/>
              </a:rPr>
              <a:t>сервис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для быстрого подключения к СБП 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778960F6-6370-1E76-E5D0-B6343A06E18D}"/>
              </a:ext>
            </a:extLst>
          </p:cNvPr>
          <p:cNvSpPr txBox="1">
            <a:spLocks/>
          </p:cNvSpPr>
          <p:nvPr/>
        </p:nvSpPr>
        <p:spPr>
          <a:xfrm>
            <a:off x="4295775" y="4146495"/>
            <a:ext cx="3188817" cy="992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/>
              <a:buChar char="•"/>
              <a:tabLst/>
              <a:defRPr sz="14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1pPr>
            <a:lvl2pPr marL="63023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2pPr>
            <a:lvl3pPr marL="1023938" indent="-109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1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4pPr>
            <a:lvl5pPr marL="1917700" indent="-88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EDC00"/>
              </a:buClr>
              <a:buFont typeface="Arial"/>
              <a:buChar char="•"/>
              <a:tabLst/>
              <a:defRPr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r>
              <a:rPr lang="en" sz="2000" dirty="0">
                <a:effectLst/>
                <a:latin typeface="Onest Medium" pitchFamily="2" charset="0"/>
              </a:rPr>
              <a:t>NABIX Partner</a:t>
            </a:r>
            <a:endParaRPr lang="ru-RU" sz="2000" dirty="0">
              <a:effectLst/>
              <a:latin typeface="Onest Medium" pitchFamily="2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ru-RU" dirty="0"/>
              <a:t>А</a:t>
            </a:r>
            <a:r>
              <a:rPr lang="ru-RU" dirty="0">
                <a:effectLst/>
              </a:rPr>
              <a:t>грегатор платежных сервисов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для банковских платежных агентов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14" name="Текст 8">
            <a:extLst>
              <a:ext uri="{FF2B5EF4-FFF2-40B4-BE49-F238E27FC236}">
                <a16:creationId xmlns:a16="http://schemas.microsoft.com/office/drawing/2014/main" id="{24C47573-22D0-B80E-3D49-D62FF2CB64C2}"/>
              </a:ext>
            </a:extLst>
          </p:cNvPr>
          <p:cNvSpPr txBox="1">
            <a:spLocks/>
          </p:cNvSpPr>
          <p:nvPr/>
        </p:nvSpPr>
        <p:spPr>
          <a:xfrm>
            <a:off x="8075613" y="4139204"/>
            <a:ext cx="3188817" cy="7771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/>
              <a:buChar char="•"/>
              <a:tabLst/>
              <a:defRPr sz="14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1pPr>
            <a:lvl2pPr marL="63023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2pPr>
            <a:lvl3pPr marL="1023938" indent="-109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1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4pPr>
            <a:lvl5pPr marL="1917700" indent="-88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EDC00"/>
              </a:buClr>
              <a:buFont typeface="Arial"/>
              <a:buChar char="•"/>
              <a:tabLst/>
              <a:defRPr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r>
              <a:rPr lang="en" sz="2000" dirty="0">
                <a:effectLst/>
                <a:latin typeface="Onest Medium" pitchFamily="2" charset="0"/>
              </a:rPr>
              <a:t>NABIX Platform</a:t>
            </a:r>
            <a:endParaRPr lang="ru-RU" sz="2000" dirty="0">
              <a:effectLst/>
              <a:latin typeface="Onest Medium" pitchFamily="2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ru-RU" dirty="0"/>
              <a:t>К</a:t>
            </a:r>
            <a:r>
              <a:rPr lang="ru-RU" dirty="0">
                <a:effectLst/>
              </a:rPr>
              <a:t>онструктор сервисов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для решения ваших задач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75E2F71-B9C7-6074-C6A6-00D702D97D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905CBD-CE7A-5547-B1D4-D54BF5BDB19B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1942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A83814E-FC03-9F92-9A57-E7A9D1CD11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dirty="0">
                <a:effectLst/>
              </a:rPr>
              <a:t>NABIX Agent</a:t>
            </a:r>
            <a:endParaRPr lang="ru-RU" dirty="0"/>
          </a:p>
        </p:txBody>
      </p:sp>
      <p:sp>
        <p:nvSpPr>
          <p:cNvPr id="39" name="Подзаголовок 38">
            <a:extLst>
              <a:ext uri="{FF2B5EF4-FFF2-40B4-BE49-F238E27FC236}">
                <a16:creationId xmlns:a16="http://schemas.microsoft.com/office/drawing/2014/main" id="{89F6D32D-ECD2-9BD9-F92E-0C9D4B7B97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1400" dirty="0"/>
              <a:t>Фронт-офисное решение для партнерского бизнеса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696E276B-727A-86A7-06F2-DE90827265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599" y="1650952"/>
            <a:ext cx="5775284" cy="1500411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ru-RU" sz="1800" dirty="0">
                <a:effectLst/>
              </a:rPr>
              <a:t>Автоматизирует полный цикл продаж инвестиционных продуктов во всех каналах</a:t>
            </a:r>
          </a:p>
          <a:p>
            <a:pPr marL="269875" indent="-269875">
              <a:spcBef>
                <a:spcPts val="300"/>
              </a:spcBef>
            </a:pPr>
            <a:r>
              <a:rPr lang="ru-RU" sz="1800" dirty="0"/>
              <a:t>а</a:t>
            </a:r>
            <a:r>
              <a:rPr lang="ru-RU" sz="1800" dirty="0">
                <a:effectLst/>
              </a:rPr>
              <a:t>гентская сеть</a:t>
            </a:r>
          </a:p>
          <a:p>
            <a:pPr marL="269875" indent="-269875">
              <a:spcBef>
                <a:spcPts val="300"/>
              </a:spcBef>
            </a:pPr>
            <a:r>
              <a:rPr lang="ru-RU" sz="1800" dirty="0"/>
              <a:t>п</a:t>
            </a:r>
            <a:r>
              <a:rPr lang="ru-RU" sz="1800" dirty="0">
                <a:effectLst/>
              </a:rPr>
              <a:t>рямые продажи</a:t>
            </a:r>
          </a:p>
          <a:p>
            <a:pPr marL="269875" indent="-269875">
              <a:spcBef>
                <a:spcPts val="300"/>
              </a:spcBef>
            </a:pPr>
            <a:r>
              <a:rPr lang="ru-RU" sz="1800" dirty="0"/>
              <a:t>продажи партнеров</a:t>
            </a:r>
            <a:endParaRPr lang="ru-RU" sz="1800" dirty="0">
              <a:effectLst/>
            </a:endParaRP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D75718B7-965B-58E7-9840-6D7C0952CC3B}"/>
              </a:ext>
            </a:extLst>
          </p:cNvPr>
          <p:cNvSpPr/>
          <p:nvPr/>
        </p:nvSpPr>
        <p:spPr>
          <a:xfrm>
            <a:off x="7419376" y="1047873"/>
            <a:ext cx="4256687" cy="900000"/>
          </a:xfrm>
          <a:prstGeom prst="roundRect">
            <a:avLst/>
          </a:prstGeom>
          <a:noFill/>
          <a:ln w="12700">
            <a:solidFill>
              <a:srgbClr val="D129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D1297C"/>
                </a:solidFill>
                <a:effectLst/>
                <a:latin typeface="Onest Medium" pitchFamily="2" charset="0"/>
              </a:rPr>
              <a:t>5 минут</a:t>
            </a:r>
          </a:p>
          <a:p>
            <a:r>
              <a:rPr lang="ru-RU" sz="1600" dirty="0">
                <a:solidFill>
                  <a:schemeClr val="bg1"/>
                </a:solidFill>
                <a:latin typeface="Onest" pitchFamily="2" charset="0"/>
              </a:rPr>
              <a:t>о</a:t>
            </a:r>
            <a:r>
              <a:rPr lang="ru-RU" sz="1600" dirty="0">
                <a:solidFill>
                  <a:schemeClr val="bg1"/>
                </a:solidFill>
                <a:effectLst/>
                <a:latin typeface="Onest" pitchFamily="2" charset="0"/>
              </a:rPr>
              <a:t>формление клиента</a:t>
            </a:r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id="{6D53434C-A04D-C631-DC38-7D006DDC379A}"/>
              </a:ext>
            </a:extLst>
          </p:cNvPr>
          <p:cNvSpPr/>
          <p:nvPr/>
        </p:nvSpPr>
        <p:spPr>
          <a:xfrm>
            <a:off x="7419375" y="2122882"/>
            <a:ext cx="4256687" cy="900000"/>
          </a:xfrm>
          <a:prstGeom prst="roundRect">
            <a:avLst/>
          </a:prstGeom>
          <a:noFill/>
          <a:ln w="12700">
            <a:solidFill>
              <a:srgbClr val="D129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D1297C"/>
                </a:solidFill>
                <a:effectLst/>
                <a:latin typeface="Onest Medium" pitchFamily="2" charset="0"/>
              </a:rPr>
              <a:t>Оперативная работа </a:t>
            </a:r>
            <a:br>
              <a:rPr lang="ru-RU" sz="1800" dirty="0">
                <a:solidFill>
                  <a:schemeClr val="bg1"/>
                </a:solidFill>
                <a:effectLst/>
                <a:latin typeface="Onest" pitchFamily="2" charset="0"/>
              </a:rPr>
            </a:br>
            <a:r>
              <a:rPr lang="ru-RU" sz="1600" dirty="0">
                <a:solidFill>
                  <a:schemeClr val="bg1"/>
                </a:solidFill>
                <a:effectLst/>
                <a:latin typeface="Onest" pitchFamily="2" charset="0"/>
              </a:rPr>
              <a:t>с клиентскими данными</a:t>
            </a:r>
            <a:endParaRPr lang="ru-RU" sz="1800" dirty="0">
              <a:solidFill>
                <a:schemeClr val="bg1"/>
              </a:solidFill>
              <a:effectLst/>
              <a:latin typeface="Onest" pitchFamily="2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id="{400886EF-E16F-89D3-B0C9-A65FF5EA9D59}"/>
              </a:ext>
            </a:extLst>
          </p:cNvPr>
          <p:cNvSpPr/>
          <p:nvPr/>
        </p:nvSpPr>
        <p:spPr>
          <a:xfrm>
            <a:off x="7430814" y="3197891"/>
            <a:ext cx="4256688" cy="900000"/>
          </a:xfrm>
          <a:prstGeom prst="roundRect">
            <a:avLst/>
          </a:prstGeom>
          <a:noFill/>
          <a:ln w="12700">
            <a:solidFill>
              <a:srgbClr val="D129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D1297C"/>
                </a:solidFill>
                <a:latin typeface="Onest Medium" pitchFamily="2" charset="0"/>
              </a:rPr>
              <a:t>Э</a:t>
            </a:r>
            <a:r>
              <a:rPr lang="ru-RU" sz="2000" dirty="0">
                <a:solidFill>
                  <a:srgbClr val="D1297C"/>
                </a:solidFill>
                <a:effectLst/>
                <a:latin typeface="Onest Medium" pitchFamily="2" charset="0"/>
              </a:rPr>
              <a:t>лектронный документооборот</a:t>
            </a:r>
          </a:p>
          <a:p>
            <a:r>
              <a:rPr lang="ru-RU" sz="1600" dirty="0">
                <a:solidFill>
                  <a:schemeClr val="bg1"/>
                </a:solidFill>
                <a:latin typeface="Onest" pitchFamily="2" charset="0"/>
              </a:rPr>
              <a:t>с партнерами и клиентами</a:t>
            </a:r>
            <a:endParaRPr lang="ru-RU" sz="1600" dirty="0">
              <a:solidFill>
                <a:schemeClr val="bg1"/>
              </a:solidFill>
              <a:effectLst/>
              <a:latin typeface="Onest" pitchFamily="2" charset="0"/>
            </a:endParaRPr>
          </a:p>
        </p:txBody>
      </p:sp>
      <p:sp>
        <p:nvSpPr>
          <p:cNvPr id="44" name="Скругленный прямоугольник 43">
            <a:extLst>
              <a:ext uri="{FF2B5EF4-FFF2-40B4-BE49-F238E27FC236}">
                <a16:creationId xmlns:a16="http://schemas.microsoft.com/office/drawing/2014/main" id="{33F2229C-D915-86DB-452E-B6B9B7379422}"/>
              </a:ext>
            </a:extLst>
          </p:cNvPr>
          <p:cNvSpPr/>
          <p:nvPr/>
        </p:nvSpPr>
        <p:spPr>
          <a:xfrm>
            <a:off x="7430814" y="4288520"/>
            <a:ext cx="4256687" cy="900000"/>
          </a:xfrm>
          <a:prstGeom prst="roundRect">
            <a:avLst/>
          </a:prstGeom>
          <a:noFill/>
          <a:ln w="12700">
            <a:solidFill>
              <a:srgbClr val="D129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D1297C"/>
                </a:solidFill>
                <a:effectLst/>
                <a:latin typeface="Onest Medium" pitchFamily="2" charset="0"/>
              </a:rPr>
              <a:t>Интуитивный интерфейс </a:t>
            </a:r>
            <a:br>
              <a:rPr lang="ru-RU" sz="2000" b="1" dirty="0">
                <a:solidFill>
                  <a:schemeClr val="bg1"/>
                </a:solidFill>
                <a:effectLst/>
                <a:latin typeface="Onest SemiBold" pitchFamily="2" charset="0"/>
              </a:rPr>
            </a:br>
            <a:r>
              <a:rPr lang="ru-RU" sz="1600" dirty="0">
                <a:solidFill>
                  <a:schemeClr val="bg1"/>
                </a:solidFill>
                <a:effectLst/>
                <a:latin typeface="Onest" pitchFamily="2" charset="0"/>
              </a:rPr>
              <a:t>не требует обучения</a:t>
            </a:r>
            <a:endParaRPr lang="ru-RU" sz="1800" dirty="0">
              <a:solidFill>
                <a:schemeClr val="bg1"/>
              </a:solidFill>
              <a:effectLst/>
              <a:latin typeface="Onest" pitchFamily="2" charset="0"/>
            </a:endParaRPr>
          </a:p>
        </p:txBody>
      </p:sp>
      <p:sp>
        <p:nvSpPr>
          <p:cNvPr id="45" name="Текст 1">
            <a:extLst>
              <a:ext uri="{FF2B5EF4-FFF2-40B4-BE49-F238E27FC236}">
                <a16:creationId xmlns:a16="http://schemas.microsoft.com/office/drawing/2014/main" id="{2CE32116-8944-CA28-73B2-5BAA9DDA18A0}"/>
              </a:ext>
            </a:extLst>
          </p:cNvPr>
          <p:cNvSpPr txBox="1">
            <a:spLocks/>
          </p:cNvSpPr>
          <p:nvPr/>
        </p:nvSpPr>
        <p:spPr>
          <a:xfrm>
            <a:off x="73083" y="86152"/>
            <a:ext cx="1077950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/>
              <a:buChar char="•"/>
              <a:tabLst/>
              <a:defRPr sz="14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1pPr>
            <a:lvl2pPr marL="63023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2pPr>
            <a:lvl3pPr marL="1023938" indent="-109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1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4pPr>
            <a:lvl5pPr marL="1917700" indent="-88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EDC00"/>
              </a:buClr>
              <a:buFont typeface="Arial"/>
              <a:buChar char="•"/>
              <a:tabLst/>
              <a:defRPr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Font typeface="Arial"/>
              <a:buNone/>
            </a:pPr>
            <a:r>
              <a:rPr lang="en" sz="1050" dirty="0">
                <a:solidFill>
                  <a:schemeClr val="accent1"/>
                </a:solidFill>
                <a:effectLst/>
              </a:rPr>
              <a:t>NABIX Agent</a:t>
            </a:r>
            <a:endParaRPr lang="ru-RU" sz="1050" dirty="0">
              <a:solidFill>
                <a:schemeClr val="accent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4A5CEDC-8989-3D81-8D97-31D3908DE49D}"/>
              </a:ext>
            </a:extLst>
          </p:cNvPr>
          <p:cNvSpPr txBox="1"/>
          <p:nvPr/>
        </p:nvSpPr>
        <p:spPr>
          <a:xfrm>
            <a:off x="607461" y="5415416"/>
            <a:ext cx="98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dirty="0">
                <a:effectLst/>
                <a:latin typeface="Onest Medium" pitchFamily="2" charset="0"/>
              </a:rPr>
              <a:t>Роли</a:t>
            </a:r>
            <a:endParaRPr lang="ru-RU" sz="1800" dirty="0">
              <a:solidFill>
                <a:schemeClr val="tx1"/>
              </a:solidFill>
              <a:effectLst/>
              <a:latin typeface="Onest Medium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DCC6A18-EF38-4470-B7D4-E5FB9A362FA3}"/>
              </a:ext>
            </a:extLst>
          </p:cNvPr>
          <p:cNvSpPr txBox="1"/>
          <p:nvPr/>
        </p:nvSpPr>
        <p:spPr>
          <a:xfrm>
            <a:off x="1285962" y="5415416"/>
            <a:ext cx="48100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260350"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1"/>
                </a:solidFill>
                <a:latin typeface="Onest" pitchFamily="2" charset="0"/>
              </a:rPr>
              <a:t>Менеджер по работе с клиентами</a:t>
            </a:r>
            <a:endParaRPr lang="ru-RU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67E629C-6425-C900-6E62-A219A993F183}"/>
              </a:ext>
            </a:extLst>
          </p:cNvPr>
          <p:cNvSpPr txBox="1"/>
          <p:nvPr/>
        </p:nvSpPr>
        <p:spPr>
          <a:xfrm>
            <a:off x="612058" y="5783540"/>
            <a:ext cx="22981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1"/>
                </a:solidFill>
                <a:latin typeface="Onest" pitchFamily="2" charset="0"/>
              </a:rPr>
              <a:t>А</a:t>
            </a:r>
            <a:r>
              <a:rPr lang="ru-RU" sz="1800" b="0" dirty="0">
                <a:solidFill>
                  <a:schemeClr val="tx1"/>
                </a:solidFill>
                <a:effectLst/>
                <a:latin typeface="Onest" pitchFamily="2" charset="0"/>
              </a:rPr>
              <a:t>дминистратор</a:t>
            </a:r>
            <a:endParaRPr lang="ru-RU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D3538FC-BFCA-1DC3-940F-67650E6F9598}"/>
              </a:ext>
            </a:extLst>
          </p:cNvPr>
          <p:cNvSpPr txBox="1"/>
          <p:nvPr/>
        </p:nvSpPr>
        <p:spPr>
          <a:xfrm>
            <a:off x="5375276" y="5419162"/>
            <a:ext cx="18958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1"/>
                </a:solidFill>
                <a:latin typeface="Onest" pitchFamily="2" charset="0"/>
              </a:rPr>
              <a:t>М</a:t>
            </a:r>
            <a:r>
              <a:rPr lang="ru-RU" sz="1800" b="0" dirty="0">
                <a:solidFill>
                  <a:schemeClr val="tx1"/>
                </a:solidFill>
                <a:effectLst/>
                <a:latin typeface="Onest" pitchFamily="2" charset="0"/>
              </a:rPr>
              <a:t>идл-офис</a:t>
            </a:r>
            <a:endParaRPr lang="ru-RU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36414A8-6C56-9B8D-124F-F3387A75BA97}"/>
              </a:ext>
            </a:extLst>
          </p:cNvPr>
          <p:cNvSpPr txBox="1"/>
          <p:nvPr/>
        </p:nvSpPr>
        <p:spPr>
          <a:xfrm>
            <a:off x="2767941" y="5784748"/>
            <a:ext cx="2691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dirty="0" err="1">
                <a:solidFill>
                  <a:schemeClr val="tx1"/>
                </a:solidFill>
                <a:latin typeface="Onest" pitchFamily="2" charset="0"/>
              </a:rPr>
              <a:t>П</a:t>
            </a:r>
            <a:r>
              <a:rPr lang="ru-RU" sz="1800" b="0" dirty="0" err="1">
                <a:solidFill>
                  <a:schemeClr val="tx1"/>
                </a:solidFill>
                <a:effectLst/>
                <a:latin typeface="Onest" pitchFamily="2" charset="0"/>
              </a:rPr>
              <a:t>родакт</a:t>
            </a:r>
            <a:r>
              <a:rPr lang="ru-RU" sz="1800" b="0" dirty="0">
                <a:solidFill>
                  <a:schemeClr val="tx1"/>
                </a:solidFill>
                <a:effectLst/>
                <a:latin typeface="Onest" pitchFamily="2" charset="0"/>
              </a:rPr>
              <a:t>-менеджер</a:t>
            </a:r>
            <a:endParaRPr lang="ru-RU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09AB662-0A22-03BB-7ACD-7E9FE612F7E1}"/>
              </a:ext>
            </a:extLst>
          </p:cNvPr>
          <p:cNvSpPr txBox="1"/>
          <p:nvPr/>
        </p:nvSpPr>
        <p:spPr>
          <a:xfrm>
            <a:off x="5350742" y="5784748"/>
            <a:ext cx="17173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1"/>
                </a:solidFill>
                <a:latin typeface="Onest" pitchFamily="2" charset="0"/>
              </a:rPr>
              <a:t>К</a:t>
            </a:r>
            <a:r>
              <a:rPr lang="ru-RU" sz="1800" b="0" dirty="0">
                <a:solidFill>
                  <a:schemeClr val="tx1"/>
                </a:solidFill>
                <a:effectLst/>
                <a:latin typeface="Onest" pitchFamily="2" charset="0"/>
              </a:rPr>
              <a:t>онтролер</a:t>
            </a: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EC65184-78A7-21DD-7D25-5BD04583A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905CBD-CE7A-5547-B1D4-D54BF5BDB19B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1379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7D9E2F3B-F3E3-FB62-BA38-843BCBBD2400}"/>
              </a:ext>
            </a:extLst>
          </p:cNvPr>
          <p:cNvSpPr/>
          <p:nvPr/>
        </p:nvSpPr>
        <p:spPr>
          <a:xfrm>
            <a:off x="0" y="1336737"/>
            <a:ext cx="5411924" cy="23415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6AC1709-EC36-FDAD-6B50-B8AF1B4E4E76}"/>
              </a:ext>
            </a:extLst>
          </p:cNvPr>
          <p:cNvSpPr/>
          <p:nvPr/>
        </p:nvSpPr>
        <p:spPr>
          <a:xfrm>
            <a:off x="7140116" y="1336737"/>
            <a:ext cx="5051884" cy="23415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2388343-A7C8-BD88-D516-FE385BC9571E}"/>
              </a:ext>
            </a:extLst>
          </p:cNvPr>
          <p:cNvSpPr/>
          <p:nvPr/>
        </p:nvSpPr>
        <p:spPr>
          <a:xfrm>
            <a:off x="0" y="3967163"/>
            <a:ext cx="5411924" cy="23415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6FD46CF-E82F-8643-3B7D-A1234154D2C1}"/>
              </a:ext>
            </a:extLst>
          </p:cNvPr>
          <p:cNvSpPr/>
          <p:nvPr/>
        </p:nvSpPr>
        <p:spPr>
          <a:xfrm>
            <a:off x="7392144" y="3967163"/>
            <a:ext cx="4799856" cy="23415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EAF89D4-DA34-7713-B828-9236BE2B0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95" y="549275"/>
            <a:ext cx="10980668" cy="498598"/>
          </a:xfrm>
        </p:spPr>
        <p:txBody>
          <a:bodyPr/>
          <a:lstStyle/>
          <a:p>
            <a:r>
              <a:rPr lang="ru-RU" dirty="0">
                <a:effectLst/>
              </a:rPr>
              <a:t>Базовый функционал</a:t>
            </a:r>
            <a:endParaRPr lang="ru-RU" dirty="0"/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17792AAD-7800-CDDE-A449-A871F0F0EC82}"/>
              </a:ext>
            </a:extLst>
          </p:cNvPr>
          <p:cNvSpPr/>
          <p:nvPr/>
        </p:nvSpPr>
        <p:spPr>
          <a:xfrm>
            <a:off x="2891644" y="1336737"/>
            <a:ext cx="3024968" cy="234156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Текст 8">
            <a:extLst>
              <a:ext uri="{FF2B5EF4-FFF2-40B4-BE49-F238E27FC236}">
                <a16:creationId xmlns:a16="http://schemas.microsoft.com/office/drawing/2014/main" id="{60EE4A80-3B80-55D7-6349-B91B91DFD443}"/>
              </a:ext>
            </a:extLst>
          </p:cNvPr>
          <p:cNvSpPr txBox="1">
            <a:spLocks/>
          </p:cNvSpPr>
          <p:nvPr/>
        </p:nvSpPr>
        <p:spPr>
          <a:xfrm>
            <a:off x="695395" y="1449389"/>
            <a:ext cx="5138805" cy="1655574"/>
          </a:xfrm>
          <a:prstGeom prst="rect">
            <a:avLst/>
          </a:prstGeom>
        </p:spPr>
        <p:txBody>
          <a:bodyPr/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/>
              <a:buChar char="•"/>
              <a:tabLst/>
              <a:defRPr sz="16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1pPr>
            <a:lvl2pPr marL="63023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4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2pPr>
            <a:lvl3pPr marL="1023938" indent="-109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4pPr>
            <a:lvl5pPr marL="1917700" indent="-88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EDC00"/>
              </a:buClr>
              <a:buFont typeface="Arial"/>
              <a:buChar char="•"/>
              <a:tabLst/>
              <a:defRPr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r>
              <a:rPr lang="ru-RU" sz="2000" dirty="0">
                <a:latin typeface="Onest Medium" pitchFamily="2" charset="0"/>
              </a:rPr>
              <a:t>Услуги</a:t>
            </a:r>
            <a:endParaRPr lang="en-US" sz="2000" dirty="0">
              <a:latin typeface="Onest Medium" pitchFamily="2" charset="0"/>
            </a:endParaRPr>
          </a:p>
          <a:p>
            <a:pPr>
              <a:spcBef>
                <a:spcPts val="300"/>
              </a:spcBef>
            </a:pPr>
            <a:r>
              <a:rPr lang="ru-RU" sz="1400" dirty="0"/>
              <a:t>Оформление покупки / продажи продукта, открытие счета (ДУ, ПИФ, ИИС)</a:t>
            </a:r>
            <a:endParaRPr lang="en-US" sz="1400" dirty="0"/>
          </a:p>
          <a:p>
            <a:pPr>
              <a:spcBef>
                <a:spcPts val="300"/>
              </a:spcBef>
            </a:pPr>
            <a:r>
              <a:rPr lang="ru-RU" sz="1400" dirty="0"/>
              <a:t>Оформление заявок на смену стратегии, вывод средств, обмен и погашение паев</a:t>
            </a:r>
            <a:endParaRPr lang="en-US" sz="1400" dirty="0"/>
          </a:p>
          <a:p>
            <a:pPr>
              <a:spcBef>
                <a:spcPts val="300"/>
              </a:spcBef>
            </a:pPr>
            <a:r>
              <a:rPr lang="ru-RU" sz="1400" dirty="0"/>
              <a:t>Оформление заявок на квалификацию </a:t>
            </a: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F6640EA9-9FD5-CFD2-4A76-5A5906829B4C}"/>
              </a:ext>
            </a:extLst>
          </p:cNvPr>
          <p:cNvSpPr/>
          <p:nvPr/>
        </p:nvSpPr>
        <p:spPr>
          <a:xfrm>
            <a:off x="2891644" y="3967163"/>
            <a:ext cx="3024968" cy="234156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136C781D-35FA-7874-D5B3-56873F1E832D}"/>
              </a:ext>
            </a:extLst>
          </p:cNvPr>
          <p:cNvSpPr/>
          <p:nvPr/>
        </p:nvSpPr>
        <p:spPr>
          <a:xfrm>
            <a:off x="6275388" y="3945549"/>
            <a:ext cx="3024968" cy="234156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DCE43C7C-5480-AE2F-B1EA-9CAD43A21738}"/>
              </a:ext>
            </a:extLst>
          </p:cNvPr>
          <p:cNvSpPr/>
          <p:nvPr/>
        </p:nvSpPr>
        <p:spPr>
          <a:xfrm>
            <a:off x="6283174" y="1334868"/>
            <a:ext cx="3024968" cy="234156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3EDCBA32-D45F-0160-BC8D-B6EC25ED484E}"/>
              </a:ext>
            </a:extLst>
          </p:cNvPr>
          <p:cNvSpPr txBox="1">
            <a:spLocks/>
          </p:cNvSpPr>
          <p:nvPr/>
        </p:nvSpPr>
        <p:spPr>
          <a:xfrm>
            <a:off x="6463194" y="1449389"/>
            <a:ext cx="5138805" cy="1547564"/>
          </a:xfrm>
          <a:prstGeom prst="rect">
            <a:avLst/>
          </a:prstGeom>
        </p:spPr>
        <p:txBody>
          <a:bodyPr/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/>
              <a:buChar char="•"/>
              <a:tabLst/>
              <a:defRPr sz="16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1pPr>
            <a:lvl2pPr marL="63023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4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2pPr>
            <a:lvl3pPr marL="1023938" indent="-109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4pPr>
            <a:lvl5pPr marL="1917700" indent="-88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EDC00"/>
              </a:buClr>
              <a:buFont typeface="Arial"/>
              <a:buChar char="•"/>
              <a:tabLst/>
              <a:defRPr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r>
              <a:rPr lang="ru-RU" sz="2000" dirty="0">
                <a:latin typeface="Onest Medium" pitchFamily="2" charset="0"/>
              </a:rPr>
              <a:t>Клиентские данные</a:t>
            </a:r>
            <a:endParaRPr lang="en-US" sz="1400" dirty="0">
              <a:latin typeface="Onest Medium" pitchFamily="2" charset="0"/>
            </a:endParaRPr>
          </a:p>
          <a:p>
            <a:pPr>
              <a:spcBef>
                <a:spcPts val="300"/>
              </a:spcBef>
            </a:pPr>
            <a:r>
              <a:rPr lang="ru-RU" sz="1400" dirty="0"/>
              <a:t>Упрощенная идентификация клиента через СМЭВ</a:t>
            </a:r>
            <a:endParaRPr lang="en-US" sz="1400" dirty="0"/>
          </a:p>
          <a:p>
            <a:pPr>
              <a:spcBef>
                <a:spcPts val="300"/>
              </a:spcBef>
            </a:pPr>
            <a:r>
              <a:rPr lang="ru-RU" sz="1400" dirty="0"/>
              <a:t>Изменение анкетных данных</a:t>
            </a:r>
            <a:endParaRPr lang="en-US" sz="1400" dirty="0"/>
          </a:p>
          <a:p>
            <a:pPr>
              <a:spcBef>
                <a:spcPts val="300"/>
              </a:spcBef>
            </a:pPr>
            <a:r>
              <a:rPr lang="ru-RU" sz="1400" dirty="0"/>
              <a:t>Проверка клиентов по спискам ПОД/ФТ и базе недействительных паспортов</a:t>
            </a:r>
            <a:endParaRPr lang="en-US" sz="1400" dirty="0"/>
          </a:p>
          <a:p>
            <a:pPr>
              <a:spcBef>
                <a:spcPts val="300"/>
              </a:spcBef>
            </a:pPr>
            <a:r>
              <a:rPr lang="ru-RU" sz="1400" dirty="0"/>
              <a:t>История операций и состав портфеля клиента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22" name="Текст 11">
            <a:extLst>
              <a:ext uri="{FF2B5EF4-FFF2-40B4-BE49-F238E27FC236}">
                <a16:creationId xmlns:a16="http://schemas.microsoft.com/office/drawing/2014/main" id="{22942672-EE36-62DD-CFA1-591BCDA59714}"/>
              </a:ext>
            </a:extLst>
          </p:cNvPr>
          <p:cNvSpPr txBox="1">
            <a:spLocks/>
          </p:cNvSpPr>
          <p:nvPr/>
        </p:nvSpPr>
        <p:spPr>
          <a:xfrm>
            <a:off x="695395" y="4090198"/>
            <a:ext cx="5138805" cy="2196913"/>
          </a:xfrm>
          <a:prstGeom prst="rect">
            <a:avLst/>
          </a:prstGeom>
        </p:spPr>
        <p:txBody>
          <a:bodyPr/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/>
              <a:buChar char="•"/>
              <a:tabLst/>
              <a:defRPr sz="16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1pPr>
            <a:lvl2pPr marL="63023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4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2pPr>
            <a:lvl3pPr marL="1023938" indent="-109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4pPr>
            <a:lvl5pPr marL="1917700" indent="-88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EDC00"/>
              </a:buClr>
              <a:buFont typeface="Arial"/>
              <a:buChar char="•"/>
              <a:tabLst/>
              <a:defRPr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r>
              <a:rPr lang="ru-RU" sz="2000" dirty="0">
                <a:latin typeface="Onest Medium" pitchFamily="2" charset="0"/>
              </a:rPr>
              <a:t>Документооборот</a:t>
            </a:r>
            <a:endParaRPr lang="en-US" sz="1400" dirty="0">
              <a:latin typeface="Onest Medium" pitchFamily="2" charset="0"/>
            </a:endParaRPr>
          </a:p>
          <a:p>
            <a:pPr>
              <a:spcBef>
                <a:spcPts val="300"/>
              </a:spcBef>
            </a:pPr>
            <a:r>
              <a:rPr lang="ru-RU" sz="1400" dirty="0"/>
              <a:t>Подписание документов с использованием электронно-цифровой подписи</a:t>
            </a:r>
            <a:endParaRPr lang="en-US" sz="1400" dirty="0"/>
          </a:p>
          <a:p>
            <a:pPr>
              <a:spcBef>
                <a:spcPts val="300"/>
              </a:spcBef>
            </a:pPr>
            <a:r>
              <a:rPr lang="ru-RU" sz="1400" dirty="0"/>
              <a:t>Автоматическая отправка клиенту документов, </a:t>
            </a:r>
            <a:r>
              <a:rPr lang="en" sz="1400" dirty="0"/>
              <a:t>e-mail </a:t>
            </a:r>
            <a:br>
              <a:rPr lang="en" sz="1400" dirty="0"/>
            </a:br>
            <a:r>
              <a:rPr lang="ru-RU" sz="1400" dirty="0"/>
              <a:t>и </a:t>
            </a:r>
            <a:r>
              <a:rPr lang="en" sz="1400" dirty="0"/>
              <a:t>SMS-</a:t>
            </a:r>
            <a:r>
              <a:rPr lang="ru-RU" sz="1400" dirty="0"/>
              <a:t>уведомлений на каждом этапе оформления</a:t>
            </a:r>
            <a:r>
              <a:rPr lang="en-US" sz="1400" dirty="0"/>
              <a:t>,</a:t>
            </a:r>
            <a:r>
              <a:rPr lang="ru-RU" sz="1400" dirty="0"/>
              <a:t> ручная настройка текстов</a:t>
            </a:r>
            <a:endParaRPr lang="en-US" sz="1400" dirty="0"/>
          </a:p>
          <a:p>
            <a:pPr>
              <a:spcBef>
                <a:spcPts val="300"/>
              </a:spcBef>
            </a:pPr>
            <a:r>
              <a:rPr lang="ru-RU" sz="1400" dirty="0"/>
              <a:t>Хранение данных об оформленных документах </a:t>
            </a:r>
            <a:br>
              <a:rPr lang="en-US" sz="1400" dirty="0"/>
            </a:br>
            <a:r>
              <a:rPr lang="ru-RU" sz="1400" dirty="0"/>
              <a:t>с возможностью фильтрации</a:t>
            </a:r>
          </a:p>
        </p:txBody>
      </p:sp>
      <p:sp>
        <p:nvSpPr>
          <p:cNvPr id="23" name="Текст 12">
            <a:extLst>
              <a:ext uri="{FF2B5EF4-FFF2-40B4-BE49-F238E27FC236}">
                <a16:creationId xmlns:a16="http://schemas.microsoft.com/office/drawing/2014/main" id="{5B8EF7B4-1207-0ECF-9E49-5D0DB7363D90}"/>
              </a:ext>
            </a:extLst>
          </p:cNvPr>
          <p:cNvSpPr txBox="1">
            <a:spLocks/>
          </p:cNvSpPr>
          <p:nvPr/>
        </p:nvSpPr>
        <p:spPr>
          <a:xfrm>
            <a:off x="6463194" y="4090198"/>
            <a:ext cx="5645474" cy="2196913"/>
          </a:xfrm>
          <a:prstGeom prst="rect">
            <a:avLst/>
          </a:prstGeom>
        </p:spPr>
        <p:txBody>
          <a:bodyPr/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/>
              <a:buChar char="•"/>
              <a:tabLst/>
              <a:defRPr sz="16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1pPr>
            <a:lvl2pPr marL="63023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4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2pPr>
            <a:lvl3pPr marL="1023938" indent="-109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4pPr>
            <a:lvl5pPr marL="1917700" indent="-88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EDC00"/>
              </a:buClr>
              <a:buFont typeface="Arial"/>
              <a:buChar char="•"/>
              <a:tabLst/>
              <a:defRPr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r>
              <a:rPr lang="ru-RU" sz="2000" dirty="0">
                <a:latin typeface="Onest Medium" pitchFamily="2" charset="0"/>
              </a:rPr>
              <a:t>Администрирование</a:t>
            </a:r>
            <a:endParaRPr lang="en-US" sz="1400" dirty="0">
              <a:latin typeface="Onest Medium" pitchFamily="2" charset="0"/>
            </a:endParaRPr>
          </a:p>
          <a:p>
            <a:pPr>
              <a:spcBef>
                <a:spcPts val="300"/>
              </a:spcBef>
            </a:pPr>
            <a:r>
              <a:rPr lang="ru-RU" sz="1400" dirty="0"/>
              <a:t>Администрирование заявок клиентов с отображением статуса и способа подписания</a:t>
            </a:r>
            <a:endParaRPr lang="en-US" sz="1400" dirty="0"/>
          </a:p>
          <a:p>
            <a:pPr>
              <a:spcBef>
                <a:spcPts val="300"/>
              </a:spcBef>
            </a:pPr>
            <a:r>
              <a:rPr lang="ru-RU" sz="1400" dirty="0"/>
              <a:t>Администрирование каталога продуктов (</a:t>
            </a:r>
            <a:r>
              <a:rPr lang="en" sz="1400" dirty="0"/>
              <a:t>CRUD)</a:t>
            </a:r>
          </a:p>
          <a:p>
            <a:pPr>
              <a:spcBef>
                <a:spcPts val="300"/>
              </a:spcBef>
            </a:pPr>
            <a:r>
              <a:rPr lang="ru-RU" sz="1400" dirty="0"/>
              <a:t>Создание и администрирование пользователей с разным уровнем доступа к клиентской базе и продуктам </a:t>
            </a:r>
            <a:endParaRPr lang="en-US" sz="1400" dirty="0"/>
          </a:p>
          <a:p>
            <a:pPr>
              <a:spcBef>
                <a:spcPts val="300"/>
              </a:spcBef>
            </a:pPr>
            <a:r>
              <a:rPr lang="ru-RU" sz="1400" dirty="0"/>
              <a:t>Закрепление и открепление менеджеров к клиентам, сотрудников к руководителю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2951D52-660A-52F5-5F5F-3A952EDD2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81750"/>
            <a:ext cx="2844800" cy="476250"/>
          </a:xfrm>
        </p:spPr>
        <p:txBody>
          <a:bodyPr/>
          <a:lstStyle/>
          <a:p>
            <a:fld id="{F7905CBD-CE7A-5547-B1D4-D54BF5BDB19B}" type="slidenum">
              <a:rPr lang="ru-RU" altLang="ru-RU" smtClean="0"/>
              <a:pPr/>
              <a:t>6</a:t>
            </a:fld>
            <a:endParaRPr lang="ru-RU" altLang="ru-RU"/>
          </a:p>
        </p:txBody>
      </p:sp>
      <p:sp>
        <p:nvSpPr>
          <p:cNvPr id="3" name="Текст 1">
            <a:extLst>
              <a:ext uri="{FF2B5EF4-FFF2-40B4-BE49-F238E27FC236}">
                <a16:creationId xmlns:a16="http://schemas.microsoft.com/office/drawing/2014/main" id="{DE2C19DD-AF9C-F832-C6B3-329B010FA8C5}"/>
              </a:ext>
            </a:extLst>
          </p:cNvPr>
          <p:cNvSpPr txBox="1">
            <a:spLocks/>
          </p:cNvSpPr>
          <p:nvPr/>
        </p:nvSpPr>
        <p:spPr>
          <a:xfrm>
            <a:off x="73083" y="86152"/>
            <a:ext cx="1077950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/>
              <a:buChar char="•"/>
              <a:tabLst/>
              <a:defRPr sz="14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1pPr>
            <a:lvl2pPr marL="63023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2pPr>
            <a:lvl3pPr marL="1023938" indent="-109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1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4pPr>
            <a:lvl5pPr marL="1917700" indent="-88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EDC00"/>
              </a:buClr>
              <a:buFont typeface="Arial"/>
              <a:buChar char="•"/>
              <a:tabLst/>
              <a:defRPr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Font typeface="Arial"/>
              <a:buNone/>
            </a:pPr>
            <a:r>
              <a:rPr lang="en" sz="105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NABIX Agent</a:t>
            </a:r>
            <a:endParaRPr lang="ru-RU" sz="105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503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5345E97-CE7C-1A63-D93A-F7162D7334FE}"/>
              </a:ext>
            </a:extLst>
          </p:cNvPr>
          <p:cNvSpPr/>
          <p:nvPr/>
        </p:nvSpPr>
        <p:spPr>
          <a:xfrm>
            <a:off x="7356140" y="4500564"/>
            <a:ext cx="4835860" cy="16287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6A1EA2CC-2DCF-20D2-D2C0-C8195E5D4542}"/>
              </a:ext>
            </a:extLst>
          </p:cNvPr>
          <p:cNvSpPr/>
          <p:nvPr/>
        </p:nvSpPr>
        <p:spPr>
          <a:xfrm>
            <a:off x="6717640" y="4494100"/>
            <a:ext cx="2654724" cy="162877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E19049-8A13-77B0-2670-8C485085AB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96063" y="1628775"/>
            <a:ext cx="4680000" cy="2646878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>
                <a:effectLst/>
                <a:latin typeface="Onest Medium" pitchFamily="2" charset="0"/>
              </a:rPr>
              <a:t>Аналитика и отчеты</a:t>
            </a:r>
            <a:endParaRPr lang="ru-RU" sz="1400" dirty="0">
              <a:effectLst/>
              <a:latin typeface="Onest Medium" pitchFamily="2" charset="0"/>
            </a:endParaRPr>
          </a:p>
          <a:p>
            <a:pPr>
              <a:spcBef>
                <a:spcPts val="300"/>
              </a:spcBef>
            </a:pPr>
            <a:r>
              <a:rPr lang="ru-RU" sz="1400" dirty="0">
                <a:effectLst/>
              </a:rPr>
              <a:t>Информирование о статусе обработки всех заявок</a:t>
            </a:r>
          </a:p>
          <a:p>
            <a:pPr>
              <a:spcBef>
                <a:spcPts val="300"/>
              </a:spcBef>
            </a:pPr>
            <a:endParaRPr lang="ru-RU" sz="1400" dirty="0"/>
          </a:p>
          <a:p>
            <a:pPr marL="0" indent="0">
              <a:spcBef>
                <a:spcPts val="300"/>
              </a:spcBef>
              <a:buNone/>
            </a:pPr>
            <a:r>
              <a:rPr lang="ru-RU" sz="2000" dirty="0">
                <a:effectLst/>
                <a:latin typeface="Onest Medium" pitchFamily="2" charset="0"/>
              </a:rPr>
              <a:t>Документооборот</a:t>
            </a:r>
            <a:endParaRPr lang="ru-RU" sz="1400" dirty="0">
              <a:latin typeface="Onest Medium" pitchFamily="2" charset="0"/>
            </a:endParaRPr>
          </a:p>
          <a:p>
            <a:pPr>
              <a:spcBef>
                <a:spcPts val="300"/>
              </a:spcBef>
            </a:pPr>
            <a:r>
              <a:rPr lang="ru-RU" sz="1400" dirty="0">
                <a:effectLst/>
              </a:rPr>
              <a:t>Подписание электронно-цифровой подписью</a:t>
            </a:r>
          </a:p>
          <a:p>
            <a:pPr>
              <a:spcBef>
                <a:spcPts val="300"/>
              </a:spcBef>
            </a:pPr>
            <a:r>
              <a:rPr lang="ru-RU" sz="1400" dirty="0">
                <a:effectLst/>
              </a:rPr>
              <a:t>Электронный обмен документами с партнером</a:t>
            </a:r>
          </a:p>
          <a:p>
            <a:pPr>
              <a:spcBef>
                <a:spcPts val="300"/>
              </a:spcBef>
            </a:pPr>
            <a:r>
              <a:rPr lang="ru-RU" sz="1400" dirty="0">
                <a:effectLst/>
              </a:rPr>
              <a:t>Отображение статуса и способа подписания</a:t>
            </a:r>
          </a:p>
          <a:p>
            <a:pPr>
              <a:spcBef>
                <a:spcPts val="300"/>
              </a:spcBef>
            </a:pPr>
            <a:r>
              <a:rPr lang="ru-RU" sz="1400" dirty="0">
                <a:effectLst/>
              </a:rPr>
              <a:t>Хранение данных о клиенте и оформленных документах с возможностью фильтрации</a:t>
            </a:r>
          </a:p>
          <a:p>
            <a:pPr>
              <a:spcBef>
                <a:spcPts val="300"/>
              </a:spcBef>
            </a:pPr>
            <a:r>
              <a:rPr lang="ru-RU" sz="1400" dirty="0">
                <a:effectLst/>
              </a:rPr>
              <a:t>Возможность сохранения и распечатки документов</a:t>
            </a:r>
            <a:endParaRPr lang="ru-RU" sz="1400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CCD3A7E1-0D08-2520-9E65-0459348F7E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3" y="1628775"/>
            <a:ext cx="4680000" cy="3970318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>
                <a:effectLst/>
                <a:latin typeface="Onest Medium" pitchFamily="2" charset="0"/>
              </a:rPr>
              <a:t>Услуги</a:t>
            </a:r>
            <a:endParaRPr lang="en-US" sz="1400" dirty="0">
              <a:latin typeface="Onest Medium" pitchFamily="2" charset="0"/>
            </a:endParaRPr>
          </a:p>
          <a:p>
            <a:pPr>
              <a:spcBef>
                <a:spcPts val="300"/>
              </a:spcBef>
            </a:pPr>
            <a:r>
              <a:rPr lang="ru-RU" sz="1400" dirty="0">
                <a:effectLst/>
              </a:rPr>
              <a:t>Оформление любых </a:t>
            </a:r>
            <a:r>
              <a:rPr lang="ru-RU" sz="1400" dirty="0" err="1">
                <a:effectLst/>
              </a:rPr>
              <a:t>инвест</a:t>
            </a:r>
            <a:r>
              <a:rPr lang="ru-RU" sz="1400" dirty="0">
                <a:effectLst/>
              </a:rPr>
              <a:t>. продуктов (ПИФ, ДУ, ДУ ИИС, Брокерский счет, Структурная нота)</a:t>
            </a:r>
            <a:endParaRPr lang="en-US" sz="1400" dirty="0">
              <a:effectLst/>
            </a:endParaRPr>
          </a:p>
          <a:p>
            <a:pPr>
              <a:spcBef>
                <a:spcPts val="300"/>
              </a:spcBef>
            </a:pPr>
            <a:r>
              <a:rPr lang="ru-RU" sz="1400" dirty="0">
                <a:effectLst/>
              </a:rPr>
              <a:t>Вывод средств (полный или частичный), обмен, погашение, закрытие договора</a:t>
            </a:r>
            <a:endParaRPr lang="en-US" sz="1400" dirty="0">
              <a:effectLst/>
            </a:endParaRPr>
          </a:p>
          <a:p>
            <a:pPr>
              <a:spcBef>
                <a:spcPts val="300"/>
              </a:spcBef>
            </a:pPr>
            <a:r>
              <a:rPr lang="ru-RU" sz="1400" dirty="0">
                <a:effectLst/>
              </a:rPr>
              <a:t>Инвестиционное профилирование клиентов</a:t>
            </a:r>
            <a:endParaRPr lang="en-US" sz="1400" dirty="0">
              <a:effectLst/>
            </a:endParaRPr>
          </a:p>
          <a:p>
            <a:pPr>
              <a:spcBef>
                <a:spcPts val="300"/>
              </a:spcBef>
            </a:pPr>
            <a:endParaRPr lang="en-US" sz="1400" dirty="0"/>
          </a:p>
          <a:p>
            <a:pPr marL="0" indent="0">
              <a:spcBef>
                <a:spcPts val="300"/>
              </a:spcBef>
              <a:buNone/>
            </a:pPr>
            <a:r>
              <a:rPr lang="ru-RU" sz="2000" dirty="0">
                <a:effectLst/>
                <a:latin typeface="Onest Medium" pitchFamily="2" charset="0"/>
              </a:rPr>
              <a:t>Клиентские данные</a:t>
            </a:r>
            <a:endParaRPr lang="en-US" sz="1400" dirty="0">
              <a:latin typeface="Onest Medium" pitchFamily="2" charset="0"/>
            </a:endParaRPr>
          </a:p>
          <a:p>
            <a:pPr>
              <a:spcBef>
                <a:spcPts val="300"/>
              </a:spcBef>
            </a:pPr>
            <a:r>
              <a:rPr lang="ru-RU" sz="1400" dirty="0">
                <a:effectLst/>
              </a:rPr>
              <a:t>Квалификация клиента</a:t>
            </a:r>
            <a:endParaRPr lang="en-US" sz="1400" dirty="0">
              <a:effectLst/>
            </a:endParaRPr>
          </a:p>
          <a:p>
            <a:pPr>
              <a:spcBef>
                <a:spcPts val="300"/>
              </a:spcBef>
            </a:pPr>
            <a:r>
              <a:rPr lang="ru-RU" sz="1400" dirty="0">
                <a:effectLst/>
              </a:rPr>
              <a:t>Изменение анкетных данных</a:t>
            </a:r>
            <a:endParaRPr lang="en-US" sz="1400" dirty="0">
              <a:effectLst/>
            </a:endParaRPr>
          </a:p>
          <a:p>
            <a:pPr>
              <a:spcBef>
                <a:spcPts val="300"/>
              </a:spcBef>
            </a:pPr>
            <a:r>
              <a:rPr lang="ru-RU" sz="1400" dirty="0">
                <a:effectLst/>
              </a:rPr>
              <a:t>История операций и состав портфеля клиента</a:t>
            </a:r>
          </a:p>
          <a:p>
            <a:pPr>
              <a:spcBef>
                <a:spcPts val="300"/>
              </a:spcBef>
            </a:pPr>
            <a:r>
              <a:rPr lang="ru-RU" sz="1400" dirty="0">
                <a:effectLst/>
              </a:rPr>
              <a:t>Поиск «чужих» клиентов по 2 параметрам паспорта</a:t>
            </a:r>
          </a:p>
          <a:p>
            <a:pPr marL="0" indent="0">
              <a:spcBef>
                <a:spcPts val="300"/>
              </a:spcBef>
              <a:buNone/>
            </a:pPr>
            <a:endParaRPr lang="ru-RU" sz="1400" dirty="0">
              <a:effectLst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ru-RU" sz="2000" dirty="0">
                <a:effectLst/>
                <a:latin typeface="Onest Medium" pitchFamily="2" charset="0"/>
              </a:rPr>
              <a:t>Поддержка</a:t>
            </a:r>
            <a:endParaRPr lang="ru-RU" sz="1400" dirty="0">
              <a:effectLst/>
              <a:latin typeface="Onest Medium" pitchFamily="2" charset="0"/>
            </a:endParaRPr>
          </a:p>
          <a:p>
            <a:pPr>
              <a:spcBef>
                <a:spcPts val="300"/>
              </a:spcBef>
            </a:pPr>
            <a:r>
              <a:rPr lang="ru-RU" sz="1400" dirty="0">
                <a:effectLst/>
              </a:rPr>
              <a:t>Актуальный справочник по всем продуктам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E578E-9141-8993-CCB7-1F3F19A168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Функционал агента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3036EC-274A-BD88-E78D-2F4FD257EA32}"/>
              </a:ext>
            </a:extLst>
          </p:cNvPr>
          <p:cNvSpPr txBox="1"/>
          <p:nvPr/>
        </p:nvSpPr>
        <p:spPr>
          <a:xfrm>
            <a:off x="6924092" y="4761148"/>
            <a:ext cx="5040000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sz="1400" dirty="0">
                <a:effectLst/>
                <a:latin typeface="Onest Medium" pitchFamily="2" charset="0"/>
              </a:rPr>
              <a:t>Руководителю по продажам доступен функционал агента и еще:</a:t>
            </a:r>
            <a:endParaRPr lang="ru-RU" sz="1400" dirty="0">
              <a:latin typeface="Onest Medium" pitchFamily="2" charset="0"/>
            </a:endParaRPr>
          </a:p>
          <a:p>
            <a:pPr marL="177800" indent="-16668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Onest" pitchFamily="2" charset="0"/>
              </a:rPr>
              <a:t>Данные о клиентах всех подчиненных менеджеров</a:t>
            </a:r>
          </a:p>
          <a:p>
            <a:pPr marL="177800" indent="-16668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Onest" pitchFamily="2" charset="0"/>
              </a:rPr>
              <a:t>Закрепление и открепление менеджеров к клиентам</a:t>
            </a:r>
            <a:endParaRPr lang="ru-RU" sz="1400" dirty="0">
              <a:latin typeface="Onest" pitchFamily="2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E4CDDB2-13BD-909A-333A-2800A34BCC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71655"/>
            <a:ext cx="2844800" cy="476250"/>
          </a:xfrm>
        </p:spPr>
        <p:txBody>
          <a:bodyPr/>
          <a:lstStyle/>
          <a:p>
            <a:fld id="{F7905CBD-CE7A-5547-B1D4-D54BF5BDB19B}" type="slidenum">
              <a:rPr lang="ru-RU" altLang="ru-RU" smtClean="0"/>
              <a:pPr/>
              <a:t>7</a:t>
            </a:fld>
            <a:endParaRPr lang="ru-RU" altLang="ru-RU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0B089CBD-CA60-AB91-5248-56E3EF1ECE56}"/>
              </a:ext>
            </a:extLst>
          </p:cNvPr>
          <p:cNvSpPr txBox="1">
            <a:spLocks/>
          </p:cNvSpPr>
          <p:nvPr/>
        </p:nvSpPr>
        <p:spPr>
          <a:xfrm>
            <a:off x="73083" y="86152"/>
            <a:ext cx="1077950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/>
              <a:buChar char="•"/>
              <a:tabLst/>
              <a:defRPr sz="14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1pPr>
            <a:lvl2pPr marL="63023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2pPr>
            <a:lvl3pPr marL="1023938" indent="-109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1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4pPr>
            <a:lvl5pPr marL="1917700" indent="-88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EDC00"/>
              </a:buClr>
              <a:buFont typeface="Arial"/>
              <a:buChar char="•"/>
              <a:tabLst/>
              <a:defRPr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Font typeface="Arial"/>
              <a:buNone/>
            </a:pPr>
            <a:r>
              <a:rPr lang="en" sz="105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NABIX Agent</a:t>
            </a:r>
            <a:endParaRPr lang="ru-RU" sz="105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802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8FD9132-F2B9-8D27-405F-6B277D708586}"/>
              </a:ext>
            </a:extLst>
          </p:cNvPr>
          <p:cNvSpPr/>
          <p:nvPr/>
        </p:nvSpPr>
        <p:spPr>
          <a:xfrm>
            <a:off x="-1" y="0"/>
            <a:ext cx="430743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E19049-8A13-77B0-2670-8C485085AB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69226" y="1628775"/>
            <a:ext cx="3515406" cy="3470181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>
                <a:effectLst/>
                <a:latin typeface="Onest Medium" pitchFamily="2" charset="0"/>
              </a:rPr>
              <a:t>Продукты</a:t>
            </a:r>
          </a:p>
          <a:p>
            <a:pPr marL="139700" indent="-1301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Onest" pitchFamily="2" charset="0"/>
              </a:rPr>
              <a:t>Администрирование каталога (добавление, блокировка, остановка проведения операций, доступ в ЛК, тарифы)</a:t>
            </a:r>
          </a:p>
          <a:p>
            <a:pPr marL="0" indent="0">
              <a:spcBef>
                <a:spcPts val="300"/>
              </a:spcBef>
              <a:buNone/>
            </a:pPr>
            <a:endParaRPr lang="ru-RU" sz="1400" dirty="0">
              <a:effectLst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ru-RU" sz="2000" dirty="0">
                <a:effectLst/>
                <a:latin typeface="Onest Medium" pitchFamily="2" charset="0"/>
              </a:rPr>
              <a:t>Интеграции и безопасность</a:t>
            </a:r>
          </a:p>
          <a:p>
            <a:pPr>
              <a:spcBef>
                <a:spcPts val="300"/>
              </a:spcBef>
            </a:pPr>
            <a:r>
              <a:rPr lang="ru-RU" sz="1400" dirty="0">
                <a:effectLst/>
              </a:rPr>
              <a:t>Интеграция с внутренними системами брокера/УК через </a:t>
            </a:r>
            <a:r>
              <a:rPr lang="en" sz="1400" dirty="0">
                <a:effectLst/>
              </a:rPr>
              <a:t>REST API </a:t>
            </a:r>
            <a:r>
              <a:rPr lang="ru-RU" sz="1400" dirty="0">
                <a:effectLst/>
              </a:rPr>
              <a:t>и </a:t>
            </a:r>
            <a:r>
              <a:rPr lang="en" sz="1400" dirty="0">
                <a:effectLst/>
              </a:rPr>
              <a:t>XML</a:t>
            </a:r>
            <a:endParaRPr lang="ru-RU" sz="1400" dirty="0">
              <a:effectLst/>
            </a:endParaRPr>
          </a:p>
          <a:p>
            <a:pPr>
              <a:spcBef>
                <a:spcPts val="300"/>
              </a:spcBef>
            </a:pPr>
            <a:r>
              <a:rPr lang="ru-RU" sz="1400" dirty="0">
                <a:effectLst/>
              </a:rPr>
              <a:t>Интеграция с сайтом ЦБ РФ для получения курсов валют</a:t>
            </a:r>
          </a:p>
          <a:p>
            <a:pPr>
              <a:spcBef>
                <a:spcPts val="300"/>
              </a:spcBef>
            </a:pPr>
            <a:r>
              <a:rPr lang="ru-RU" sz="1400" dirty="0">
                <a:effectLst/>
              </a:rPr>
              <a:t>Настройки функций безопасности системы согласно требованиям ОУД-4</a:t>
            </a:r>
          </a:p>
          <a:p>
            <a:pPr>
              <a:spcBef>
                <a:spcPts val="300"/>
              </a:spcBef>
            </a:pPr>
            <a:r>
              <a:rPr lang="ru-RU" sz="1400" dirty="0">
                <a:effectLst/>
              </a:rPr>
              <a:t>Журнал действий в ПО</a:t>
            </a:r>
            <a:endParaRPr lang="ru-RU" sz="1400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CCD3A7E1-0D08-2520-9E65-0459348F7E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3" y="1628775"/>
            <a:ext cx="3600000" cy="3985706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>
                <a:effectLst/>
                <a:latin typeface="Onest Medium" pitchFamily="2" charset="0"/>
              </a:rPr>
              <a:t>Сеть продаж</a:t>
            </a:r>
            <a:endParaRPr lang="ru-RU" sz="1400" dirty="0">
              <a:effectLst/>
              <a:latin typeface="Onest Medium" pitchFamily="2" charset="0"/>
            </a:endParaRPr>
          </a:p>
          <a:p>
            <a:pPr>
              <a:spcBef>
                <a:spcPts val="300"/>
              </a:spcBef>
            </a:pPr>
            <a:r>
              <a:rPr lang="ru-RU" sz="1400" dirty="0">
                <a:effectLst/>
              </a:rPr>
              <a:t>Создание новых компаний-агентов </a:t>
            </a:r>
            <a:br>
              <a:rPr lang="ru-RU" sz="1400" dirty="0"/>
            </a:br>
            <a:r>
              <a:rPr lang="ru-RU" sz="1400" dirty="0">
                <a:effectLst/>
              </a:rPr>
              <a:t>с разграничением прав доступа к клиентской базе и продуктам</a:t>
            </a:r>
          </a:p>
          <a:p>
            <a:pPr>
              <a:spcBef>
                <a:spcPts val="300"/>
              </a:spcBef>
            </a:pPr>
            <a:r>
              <a:rPr lang="ru-RU" sz="1400" dirty="0">
                <a:effectLst/>
              </a:rPr>
              <a:t>Создание и администрирование пользователей с различным уровнем доступа</a:t>
            </a:r>
            <a:endParaRPr lang="ru-RU" sz="1400" dirty="0"/>
          </a:p>
          <a:p>
            <a:pPr>
              <a:spcBef>
                <a:spcPts val="300"/>
              </a:spcBef>
            </a:pPr>
            <a:r>
              <a:rPr lang="ru-RU" sz="1400" dirty="0">
                <a:effectLst/>
              </a:rPr>
              <a:t>Электронный обмен документами с агентами и регистратором</a:t>
            </a:r>
          </a:p>
          <a:p>
            <a:pPr>
              <a:spcBef>
                <a:spcPts val="300"/>
              </a:spcBef>
            </a:pPr>
            <a:r>
              <a:rPr lang="ru-RU" sz="1400" dirty="0">
                <a:effectLst/>
              </a:rPr>
              <a:t>Закрепление и открепление менеджеров к клиентам</a:t>
            </a:r>
            <a:r>
              <a:rPr lang="en-US" sz="1400" dirty="0">
                <a:effectLst/>
              </a:rPr>
              <a:t>;</a:t>
            </a:r>
            <a:r>
              <a:rPr lang="ru-RU" sz="1400" dirty="0">
                <a:effectLst/>
              </a:rPr>
              <a:t> сотрудников </a:t>
            </a:r>
            <a:br>
              <a:rPr lang="en-US" sz="1400" dirty="0"/>
            </a:br>
            <a:r>
              <a:rPr lang="ru-RU" sz="1400" dirty="0">
                <a:effectLst/>
              </a:rPr>
              <a:t>к руководителю</a:t>
            </a:r>
          </a:p>
          <a:p>
            <a:pPr>
              <a:spcBef>
                <a:spcPts val="300"/>
              </a:spcBef>
            </a:pPr>
            <a:r>
              <a:rPr lang="ru-RU" sz="1400" dirty="0">
                <a:effectLst/>
              </a:rPr>
              <a:t>Формирование аналитических отчетов о работе сети продаж</a:t>
            </a:r>
          </a:p>
          <a:p>
            <a:pPr>
              <a:spcBef>
                <a:spcPts val="300"/>
              </a:spcBef>
            </a:pPr>
            <a:r>
              <a:rPr lang="ru-RU" sz="1400" dirty="0">
                <a:effectLst/>
              </a:rPr>
              <a:t>Выставление и отслеживание выполнения </a:t>
            </a:r>
            <a:r>
              <a:rPr lang="en" sz="1400" dirty="0">
                <a:effectLst/>
              </a:rPr>
              <a:t>KPI </a:t>
            </a:r>
            <a:r>
              <a:rPr lang="ru-RU" sz="1400" dirty="0">
                <a:effectLst/>
              </a:rPr>
              <a:t>по каждому продукту </a:t>
            </a:r>
            <a:br>
              <a:rPr lang="en-US" sz="1400" dirty="0">
                <a:effectLst/>
              </a:rPr>
            </a:br>
            <a:r>
              <a:rPr lang="ru-RU" sz="1400" dirty="0">
                <a:effectLst/>
              </a:rPr>
              <a:t>и сотруднику</a:t>
            </a:r>
            <a:endParaRPr lang="ru-RU" sz="14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E578E-9141-8993-CCB7-1F3F19A168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95" y="549275"/>
            <a:ext cx="10980668" cy="506485"/>
          </a:xfrm>
        </p:spPr>
        <p:txBody>
          <a:bodyPr/>
          <a:lstStyle/>
          <a:p>
            <a:r>
              <a:rPr lang="ru-RU" dirty="0">
                <a:effectLst/>
              </a:rPr>
              <a:t>Функционал администратора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5DDDE4-19DC-DCBB-B210-9730BCDCAA4E}"/>
              </a:ext>
            </a:extLst>
          </p:cNvPr>
          <p:cNvSpPr txBox="1"/>
          <p:nvPr/>
        </p:nvSpPr>
        <p:spPr>
          <a:xfrm>
            <a:off x="4488329" y="1628775"/>
            <a:ext cx="3600000" cy="4916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sz="2000" dirty="0">
                <a:effectLst/>
                <a:latin typeface="Onest Medium" pitchFamily="2" charset="0"/>
              </a:rPr>
              <a:t>Работа с клиентами</a:t>
            </a:r>
          </a:p>
          <a:p>
            <a:pPr marL="139700" indent="-1301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Onest" pitchFamily="2" charset="0"/>
              </a:rPr>
              <a:t>Администрирование клиентов</a:t>
            </a:r>
            <a:r>
              <a:rPr lang="en-US" sz="1400" dirty="0">
                <a:effectLst/>
                <a:latin typeface="Onest" pitchFamily="2" charset="0"/>
              </a:rPr>
              <a:t> </a:t>
            </a:r>
            <a:endParaRPr lang="ru-RU" sz="1400" dirty="0">
              <a:latin typeface="Onest" pitchFamily="2" charset="0"/>
            </a:endParaRPr>
          </a:p>
          <a:p>
            <a:pPr marL="139700" indent="-1301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Onest" pitchFamily="2" charset="0"/>
              </a:rPr>
              <a:t>Автоматическая идентификация </a:t>
            </a:r>
            <a:br>
              <a:rPr lang="ru-RU" sz="1400" dirty="0">
                <a:effectLst/>
                <a:latin typeface="Onest" pitchFamily="2" charset="0"/>
              </a:rPr>
            </a:br>
            <a:r>
              <a:rPr lang="ru-RU" sz="1400" dirty="0">
                <a:effectLst/>
                <a:latin typeface="Onest" pitchFamily="2" charset="0"/>
              </a:rPr>
              <a:t>и проверка по ПОД/ФТ</a:t>
            </a:r>
          </a:p>
          <a:p>
            <a:pPr marL="139700" indent="-1301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Onest" pitchFamily="2" charset="0"/>
              </a:rPr>
              <a:t>Подключение/отключение доступа клиентов к ЛК</a:t>
            </a:r>
          </a:p>
          <a:p>
            <a:pPr marL="139700" indent="-1301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Onest" pitchFamily="2" charset="0"/>
              </a:rPr>
              <a:t>Просмотр статусов: проверок, </a:t>
            </a:r>
            <a:r>
              <a:rPr lang="ru-RU" sz="1400" dirty="0" err="1">
                <a:effectLst/>
                <a:latin typeface="Onest" pitchFamily="2" charset="0"/>
              </a:rPr>
              <a:t>квал</a:t>
            </a:r>
            <a:r>
              <a:rPr lang="ru-RU" sz="1400" dirty="0">
                <a:effectLst/>
                <a:latin typeface="Onest" pitchFamily="2" charset="0"/>
              </a:rPr>
              <a:t>. инвестора, риск-профиля </a:t>
            </a:r>
          </a:p>
          <a:p>
            <a:pPr marL="139700" indent="-1301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Onest" pitchFamily="2" charset="0"/>
              </a:rPr>
              <a:t>Настройка системы </a:t>
            </a:r>
            <a:r>
              <a:rPr lang="ru-RU" sz="1400" dirty="0" err="1">
                <a:effectLst/>
                <a:latin typeface="Onest" pitchFamily="2" charset="0"/>
              </a:rPr>
              <a:t>инвест</a:t>
            </a:r>
            <a:r>
              <a:rPr lang="ru-RU" sz="1400" dirty="0">
                <a:effectLst/>
                <a:latin typeface="Onest" pitchFamily="2" charset="0"/>
              </a:rPr>
              <a:t>. профилирования клиентов </a:t>
            </a:r>
          </a:p>
          <a:p>
            <a:pPr marL="139700" indent="-1301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Onest" pitchFamily="2" charset="0"/>
              </a:rPr>
              <a:t>А</a:t>
            </a:r>
            <a:r>
              <a:rPr lang="ru-RU" sz="1400" dirty="0">
                <a:effectLst/>
                <a:latin typeface="Onest" pitchFamily="2" charset="0"/>
              </a:rPr>
              <a:t>кцепт/отказ заявок</a:t>
            </a:r>
          </a:p>
          <a:p>
            <a:pPr marL="139700" indent="-1301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Onest" pitchFamily="2" charset="0"/>
              </a:rPr>
              <a:t>Настройка текстов </a:t>
            </a:r>
            <a:r>
              <a:rPr lang="en" sz="1400" dirty="0">
                <a:effectLst/>
                <a:latin typeface="Onest" pitchFamily="2" charset="0"/>
              </a:rPr>
              <a:t>e-mail </a:t>
            </a:r>
            <a:r>
              <a:rPr lang="ru-RU" sz="1400" dirty="0">
                <a:effectLst/>
                <a:latin typeface="Onest" pitchFamily="2" charset="0"/>
              </a:rPr>
              <a:t>и </a:t>
            </a:r>
            <a:r>
              <a:rPr lang="en" sz="1400" dirty="0">
                <a:effectLst/>
                <a:latin typeface="Onest" pitchFamily="2" charset="0"/>
              </a:rPr>
              <a:t>SMS</a:t>
            </a:r>
            <a:r>
              <a:rPr lang="ru-RU" sz="1400" dirty="0">
                <a:effectLst/>
                <a:latin typeface="Onest" pitchFamily="2" charset="0"/>
              </a:rPr>
              <a:t> на всех этапах оформления документов</a:t>
            </a:r>
          </a:p>
          <a:p>
            <a:pPr marL="139700" indent="-1301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Onest" pitchFamily="2" charset="0"/>
              </a:rPr>
              <a:t>Информирование о необходимости обновить анкетные данные</a:t>
            </a:r>
          </a:p>
          <a:p>
            <a:pPr marL="139700" indent="-1301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Onest" pitchFamily="2" charset="0"/>
              </a:rPr>
              <a:t>Управление новостями для отображения в ЛК клиента</a:t>
            </a:r>
          </a:p>
          <a:p>
            <a:pPr marL="139700" indent="-1301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Onest" pitchFamily="2" charset="0"/>
              </a:rPr>
              <a:t>Экспорт данных по сделкам в </a:t>
            </a:r>
            <a:r>
              <a:rPr lang="en" sz="1400" dirty="0">
                <a:effectLst/>
                <a:latin typeface="Onest" pitchFamily="2" charset="0"/>
              </a:rPr>
              <a:t>XML</a:t>
            </a:r>
            <a:endParaRPr lang="ru-RU" sz="1400" dirty="0">
              <a:effectLst/>
              <a:latin typeface="Onest" pitchFamily="2" charset="0"/>
            </a:endParaRPr>
          </a:p>
          <a:p>
            <a:pPr marL="139700" indent="-1301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Onest" pitchFamily="2" charset="0"/>
              </a:rPr>
              <a:t>Импорт данных по сделкам </a:t>
            </a:r>
            <a:br>
              <a:rPr lang="ru-RU" sz="1400" dirty="0">
                <a:effectLst/>
                <a:latin typeface="Onest" pitchFamily="2" charset="0"/>
              </a:rPr>
            </a:br>
            <a:r>
              <a:rPr lang="ru-RU" sz="1400" dirty="0">
                <a:effectLst/>
                <a:latin typeface="Onest" pitchFamily="2" charset="0"/>
              </a:rPr>
              <a:t>и портфелям через </a:t>
            </a:r>
            <a:r>
              <a:rPr lang="en" sz="1400" dirty="0">
                <a:effectLst/>
                <a:latin typeface="Onest" pitchFamily="2" charset="0"/>
              </a:rPr>
              <a:t>REST API</a:t>
            </a:r>
            <a:endParaRPr lang="ru-RU" sz="1400" dirty="0">
              <a:effectLst/>
              <a:latin typeface="Onest" pitchFamily="2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6B4EBD-5C67-9757-0D96-3681A4DE8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905CBD-CE7A-5547-B1D4-D54BF5BDB19B}" type="slidenum">
              <a:rPr lang="ru-RU" altLang="ru-RU" smtClean="0"/>
              <a:pPr/>
              <a:t>8</a:t>
            </a:fld>
            <a:endParaRPr lang="ru-RU" altLang="ru-RU"/>
          </a:p>
        </p:txBody>
      </p:sp>
      <p:sp>
        <p:nvSpPr>
          <p:cNvPr id="6" name="Текст 1">
            <a:extLst>
              <a:ext uri="{FF2B5EF4-FFF2-40B4-BE49-F238E27FC236}">
                <a16:creationId xmlns:a16="http://schemas.microsoft.com/office/drawing/2014/main" id="{987DF06E-382D-E524-B1A2-340D1C4198A5}"/>
              </a:ext>
            </a:extLst>
          </p:cNvPr>
          <p:cNvSpPr txBox="1">
            <a:spLocks/>
          </p:cNvSpPr>
          <p:nvPr/>
        </p:nvSpPr>
        <p:spPr>
          <a:xfrm>
            <a:off x="73083" y="86152"/>
            <a:ext cx="1077950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/>
              <a:buChar char="•"/>
              <a:tabLst/>
              <a:defRPr sz="14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1pPr>
            <a:lvl2pPr marL="63023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2pPr>
            <a:lvl3pPr marL="1023938" indent="-109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1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4pPr>
            <a:lvl5pPr marL="1917700" indent="-88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EDC00"/>
              </a:buClr>
              <a:buFont typeface="Arial"/>
              <a:buChar char="•"/>
              <a:tabLst/>
              <a:defRPr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Font typeface="Arial"/>
              <a:buNone/>
            </a:pPr>
            <a:r>
              <a:rPr lang="en" sz="105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NABIX Agent</a:t>
            </a:r>
            <a:endParaRPr lang="ru-RU" sz="105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465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5056A16-BA30-5876-BC79-BF3A4B67E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600" y="549275"/>
            <a:ext cx="4665676" cy="506485"/>
          </a:xfrm>
        </p:spPr>
        <p:txBody>
          <a:bodyPr/>
          <a:lstStyle/>
          <a:p>
            <a:r>
              <a:rPr lang="en" dirty="0">
                <a:effectLst/>
              </a:rPr>
              <a:t>NABIX</a:t>
            </a:r>
            <a:r>
              <a:rPr lang="en" dirty="0"/>
              <a:t> Client</a:t>
            </a:r>
            <a:endParaRPr lang="ru-RU" dirty="0"/>
          </a:p>
        </p:txBody>
      </p:sp>
      <p:sp>
        <p:nvSpPr>
          <p:cNvPr id="12" name="Подзаголовок 11">
            <a:extLst>
              <a:ext uri="{FF2B5EF4-FFF2-40B4-BE49-F238E27FC236}">
                <a16:creationId xmlns:a16="http://schemas.microsoft.com/office/drawing/2014/main" id="{E2F18A37-6FE9-0801-099A-348B7D3A1E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Л</a:t>
            </a:r>
            <a:r>
              <a:rPr lang="ru-RU" dirty="0">
                <a:effectLst/>
              </a:rPr>
              <a:t>ичный кабинет клиента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6A25D6-F0B3-A142-F2EF-612DBCA5BD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/>
              <a:t>Обеспечивает полное электронное сопровождение клиентов компании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16B9CD-7E39-85F1-30C8-4CE5614E6318}"/>
              </a:ext>
            </a:extLst>
          </p:cNvPr>
          <p:cNvSpPr txBox="1"/>
          <p:nvPr/>
        </p:nvSpPr>
        <p:spPr>
          <a:xfrm>
            <a:off x="7464153" y="1564402"/>
            <a:ext cx="421008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effectLst/>
                <a:latin typeface="Onest" pitchFamily="2" charset="0"/>
              </a:rPr>
              <a:t>Предлагаем готовое </a:t>
            </a:r>
            <a:r>
              <a:rPr lang="en" dirty="0">
                <a:solidFill>
                  <a:schemeClr val="bg1"/>
                </a:solidFill>
                <a:effectLst/>
                <a:latin typeface="Onest" pitchFamily="2" charset="0"/>
              </a:rPr>
              <a:t>white-label </a:t>
            </a:r>
            <a:r>
              <a:rPr lang="ru-RU" dirty="0">
                <a:solidFill>
                  <a:schemeClr val="bg1"/>
                </a:solidFill>
                <a:effectLst/>
                <a:latin typeface="Onest" pitchFamily="2" charset="0"/>
              </a:rPr>
              <a:t>решение или разработаем на базе </a:t>
            </a:r>
            <a:r>
              <a:rPr lang="en" dirty="0">
                <a:solidFill>
                  <a:schemeClr val="bg1"/>
                </a:solidFill>
                <a:effectLst/>
                <a:latin typeface="Onest" pitchFamily="2" charset="0"/>
              </a:rPr>
              <a:t>NABIX Client </a:t>
            </a:r>
            <a:r>
              <a:rPr lang="ru-RU" dirty="0">
                <a:solidFill>
                  <a:schemeClr val="bg1"/>
                </a:solidFill>
                <a:effectLst/>
                <a:latin typeface="Onest" pitchFamily="2" charset="0"/>
              </a:rPr>
              <a:t>личные кабинеты клиентов: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effectLst/>
                <a:latin typeface="Onest" pitchFamily="2" charset="0"/>
              </a:rPr>
              <a:t>управляющих компаний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effectLst/>
                <a:latin typeface="Onest" pitchFamily="2" charset="0"/>
              </a:rPr>
              <a:t>брокеров </a:t>
            </a:r>
            <a:endParaRPr lang="ru-RU" dirty="0">
              <a:solidFill>
                <a:schemeClr val="bg1"/>
              </a:solidFill>
              <a:latin typeface="Ones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Onest" pitchFamily="2" charset="0"/>
              </a:rPr>
              <a:t>б</a:t>
            </a:r>
            <a:r>
              <a:rPr lang="ru-RU" dirty="0">
                <a:solidFill>
                  <a:schemeClr val="bg1"/>
                </a:solidFill>
                <a:effectLst/>
                <a:latin typeface="Onest" pitchFamily="2" charset="0"/>
              </a:rPr>
              <a:t>анков</a:t>
            </a:r>
            <a:endParaRPr lang="ru-RU" dirty="0">
              <a:solidFill>
                <a:schemeClr val="bg1"/>
              </a:solidFill>
              <a:latin typeface="Ones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effectLst/>
                <a:latin typeface="Onest" pitchFamily="2" charset="0"/>
              </a:rPr>
              <a:t>страховых компаний</a:t>
            </a:r>
            <a:endParaRPr lang="ru-RU" dirty="0">
              <a:solidFill>
                <a:schemeClr val="bg1"/>
              </a:solidFill>
              <a:latin typeface="Onest" pitchFamily="2" charset="0"/>
            </a:endParaRPr>
          </a:p>
        </p:txBody>
      </p:sp>
      <p:pic>
        <p:nvPicPr>
          <p:cNvPr id="13" name="Picture 2" descr="C:\Users\solon\Desktop\PC_1440_продукты_меню раскрыто.jpg">
            <a:extLst>
              <a:ext uri="{FF2B5EF4-FFF2-40B4-BE49-F238E27FC236}">
                <a16:creationId xmlns:a16="http://schemas.microsoft.com/office/drawing/2014/main" id="{D26A52E4-6ABF-7CB8-17BA-DE7103F8A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508" y="2416450"/>
            <a:ext cx="5376279" cy="358418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  <a:prstDash val="sysDot"/>
          </a:ln>
          <a:effectLst>
            <a:outerShdw blurRad="190500" dist="76200" dir="5400000" sx="98000" sy="98000" algn="t" rotWithShape="0">
              <a:prstClr val="black">
                <a:alpha val="30000"/>
              </a:prstClr>
            </a:outerShdw>
          </a:effectLst>
        </p:spPr>
      </p:pic>
      <p:pic>
        <p:nvPicPr>
          <p:cNvPr id="14" name="Picture 3" descr="C:\Users\solon\Desktop\PC_1440_портфель_меню раскрыто.jpg">
            <a:extLst>
              <a:ext uri="{FF2B5EF4-FFF2-40B4-BE49-F238E27FC236}">
                <a16:creationId xmlns:a16="http://schemas.microsoft.com/office/drawing/2014/main" id="{EC20027E-7056-772D-1CE1-95EDD0D928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7"/>
          <a:stretch/>
        </p:blipFill>
        <p:spPr bwMode="auto">
          <a:xfrm>
            <a:off x="8476" y="3266984"/>
            <a:ext cx="5391187" cy="359412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  <a:prstDash val="sysDot"/>
          </a:ln>
          <a:effectLst>
            <a:outerShdw blurRad="190500" dist="76200" dir="5400000" sx="98000" sy="98000" algn="t" rotWithShape="0">
              <a:prstClr val="black">
                <a:alpha val="30000"/>
              </a:prstClr>
            </a:outerShdw>
          </a:effec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C04DDDA-644F-7CE5-096B-F49ECB720B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905CBD-CE7A-5547-B1D4-D54BF5BDB19B}" type="slidenum">
              <a:rPr lang="ru-RU" altLang="ru-RU" smtClean="0"/>
              <a:pPr/>
              <a:t>9</a:t>
            </a:fld>
            <a:endParaRPr lang="ru-RU" altLang="ru-RU"/>
          </a:p>
        </p:txBody>
      </p:sp>
      <p:sp>
        <p:nvSpPr>
          <p:cNvPr id="6" name="Текст 1">
            <a:extLst>
              <a:ext uri="{FF2B5EF4-FFF2-40B4-BE49-F238E27FC236}">
                <a16:creationId xmlns:a16="http://schemas.microsoft.com/office/drawing/2014/main" id="{0357541D-D028-02DF-FB41-52C0437A3132}"/>
              </a:ext>
            </a:extLst>
          </p:cNvPr>
          <p:cNvSpPr txBox="1">
            <a:spLocks/>
          </p:cNvSpPr>
          <p:nvPr/>
        </p:nvSpPr>
        <p:spPr>
          <a:xfrm>
            <a:off x="73083" y="86152"/>
            <a:ext cx="1077950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/>
              <a:buChar char="•"/>
              <a:tabLst/>
              <a:defRPr sz="14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1pPr>
            <a:lvl2pPr marL="63023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2pPr>
            <a:lvl3pPr marL="1023938" indent="-109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/>
              <a:buChar char="•"/>
              <a:tabLst/>
              <a:defRPr sz="11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200" kern="1200">
                <a:solidFill>
                  <a:schemeClr val="tx2"/>
                </a:solidFill>
                <a:latin typeface="Onest" pitchFamily="2" charset="0"/>
                <a:ea typeface="Onest" pitchFamily="2" charset="0"/>
                <a:cs typeface="Arial" charset="0"/>
              </a:defRPr>
            </a:lvl4pPr>
            <a:lvl5pPr marL="1917700" indent="-88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EDC00"/>
              </a:buClr>
              <a:buFont typeface="Arial"/>
              <a:buChar char="•"/>
              <a:tabLst/>
              <a:defRPr sz="1000" kern="1200">
                <a:solidFill>
                  <a:srgbClr val="28323C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Font typeface="Arial"/>
              <a:buNone/>
            </a:pPr>
            <a:r>
              <a:rPr lang="en" sz="1050" dirty="0">
                <a:solidFill>
                  <a:schemeClr val="accent1"/>
                </a:solidFill>
                <a:effectLst/>
              </a:rPr>
              <a:t>NABIX </a:t>
            </a:r>
            <a:r>
              <a:rPr lang="en-US" sz="1050" dirty="0">
                <a:solidFill>
                  <a:schemeClr val="accent1"/>
                </a:solidFill>
              </a:rPr>
              <a:t>Client</a:t>
            </a:r>
            <a:endParaRPr lang="ru-RU" sz="105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97082"/>
      </p:ext>
    </p:extLst>
  </p:cSld>
  <p:clrMapOvr>
    <a:masterClrMapping/>
  </p:clrMapOvr>
</p:sld>
</file>

<file path=ppt/theme/theme1.xml><?xml version="1.0" encoding="utf-8"?>
<a:theme xmlns:a="http://schemas.openxmlformats.org/drawingml/2006/main" name="Nabix">
  <a:themeElements>
    <a:clrScheme name="Nabix">
      <a:dk1>
        <a:srgbClr val="1A1E24"/>
      </a:dk1>
      <a:lt1>
        <a:srgbClr val="FFFFFF"/>
      </a:lt1>
      <a:dk2>
        <a:srgbClr val="181E2F"/>
      </a:dk2>
      <a:lt2>
        <a:srgbClr val="F3F6FF"/>
      </a:lt2>
      <a:accent1>
        <a:srgbClr val="AF1C63"/>
      </a:accent1>
      <a:accent2>
        <a:srgbClr val="CA3638"/>
      </a:accent2>
      <a:accent3>
        <a:srgbClr val="E37828"/>
      </a:accent3>
      <a:accent4>
        <a:srgbClr val="EA961C"/>
      </a:accent4>
      <a:accent5>
        <a:srgbClr val="C3B353"/>
      </a:accent5>
      <a:accent6>
        <a:srgbClr val="D9D7D4"/>
      </a:accent6>
      <a:hlink>
        <a:srgbClr val="1A1E24"/>
      </a:hlink>
      <a:folHlink>
        <a:srgbClr val="CA3638"/>
      </a:folHlink>
    </a:clrScheme>
    <a:fontScheme name="Другая 1">
      <a:majorFont>
        <a:latin typeface="Onest"/>
        <a:ea typeface=""/>
        <a:cs typeface=""/>
      </a:majorFont>
      <a:minorFont>
        <a:latin typeface="Ones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7079</TotalTime>
  <Words>2406</Words>
  <Application>Microsoft Office PowerPoint</Application>
  <PresentationFormat>Широкоэкранный</PresentationFormat>
  <Paragraphs>422</Paragraphs>
  <Slides>24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Noto Sans Symbols</vt:lpstr>
      <vt:lpstr>Onest</vt:lpstr>
      <vt:lpstr>Onest Medium</vt:lpstr>
      <vt:lpstr>Onest SemiBold</vt:lpstr>
      <vt:lpstr>Nabix</vt:lpstr>
      <vt:lpstr>NABIX Fintech</vt:lpstr>
      <vt:lpstr>Презентация PowerPoint</vt:lpstr>
      <vt:lpstr>Нам доверяют</vt:lpstr>
      <vt:lpstr>Продукты NABIX</vt:lpstr>
      <vt:lpstr>NABIX Agent</vt:lpstr>
      <vt:lpstr>Базовый функционал</vt:lpstr>
      <vt:lpstr>Функционал агента</vt:lpstr>
      <vt:lpstr>Функционал администратора</vt:lpstr>
      <vt:lpstr>NABIX Client</vt:lpstr>
      <vt:lpstr>Функционал клиента</vt:lpstr>
      <vt:lpstr>NABIX Online</vt:lpstr>
      <vt:lpstr>Онлайн-покупка в NABIX</vt:lpstr>
      <vt:lpstr>Увеличение продаж с ЕСИА и СМЭФ</vt:lpstr>
      <vt:lpstr>Кейс: УК РБ Капитал (Эра Инвестиций)</vt:lpstr>
      <vt:lpstr>NABIX Partner</vt:lpstr>
      <vt:lpstr>Функционал NABIX Partner</vt:lpstr>
      <vt:lpstr>Финансовые операции в NABIX Partner</vt:lpstr>
      <vt:lpstr>NABIX СБП</vt:lpstr>
      <vt:lpstr>Клиентский путь</vt:lpstr>
      <vt:lpstr>Пример реализации в ЛК клиента</vt:lpstr>
      <vt:lpstr>NABIX Platform</vt:lpstr>
      <vt:lpstr>Сервисы NABIX Platform</vt:lpstr>
      <vt:lpstr>Кейс: Ингосстрах Жизнь</vt:lpstr>
      <vt:lpstr>С уважением,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Василенко Наталья</cp:lastModifiedBy>
  <cp:revision>341</cp:revision>
  <dcterms:created xsi:type="dcterms:W3CDTF">2018-10-29T15:50:57Z</dcterms:created>
  <dcterms:modified xsi:type="dcterms:W3CDTF">2024-10-07T11:43:32Z</dcterms:modified>
</cp:coreProperties>
</file>